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9"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0E08B66-CB03-487A-AC1F-9423D850CCF1}" type="datetimeFigureOut">
              <a:rPr lang="ru-RU" smtClean="0"/>
              <a:pPr/>
              <a:t>30.11.2012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C39B028-9DB8-4883-BB39-72D12300630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0E08B66-CB03-487A-AC1F-9423D850CCF1}" type="datetimeFigureOut">
              <a:rPr lang="ru-RU" smtClean="0"/>
              <a:pPr/>
              <a:t>30.11.2012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C39B028-9DB8-4883-BB39-72D12300630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0E08B66-CB03-487A-AC1F-9423D850CCF1}" type="datetimeFigureOut">
              <a:rPr lang="ru-RU" smtClean="0"/>
              <a:pPr/>
              <a:t>30.11.2012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C39B028-9DB8-4883-BB39-72D12300630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0E08B66-CB03-487A-AC1F-9423D850CCF1}" type="datetimeFigureOut">
              <a:rPr lang="ru-RU" smtClean="0"/>
              <a:pPr/>
              <a:t>30.11.2012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C39B028-9DB8-4883-BB39-72D12300630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0E08B66-CB03-487A-AC1F-9423D850CCF1}" type="datetimeFigureOut">
              <a:rPr lang="ru-RU" smtClean="0"/>
              <a:pPr/>
              <a:t>30.11.2012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C39B028-9DB8-4883-BB39-72D123006307}"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0E08B66-CB03-487A-AC1F-9423D850CCF1}" type="datetimeFigureOut">
              <a:rPr lang="ru-RU" smtClean="0"/>
              <a:pPr/>
              <a:t>30.11.2012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C39B028-9DB8-4883-BB39-72D12300630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0E08B66-CB03-487A-AC1F-9423D850CCF1}" type="datetimeFigureOut">
              <a:rPr lang="ru-RU" smtClean="0"/>
              <a:pPr/>
              <a:t>30.11.2012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C39B028-9DB8-4883-BB39-72D12300630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0E08B66-CB03-487A-AC1F-9423D850CCF1}" type="datetimeFigureOut">
              <a:rPr lang="ru-RU" smtClean="0"/>
              <a:pPr/>
              <a:t>30.11.2012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C39B028-9DB8-4883-BB39-72D12300630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0E08B66-CB03-487A-AC1F-9423D850CCF1}" type="datetimeFigureOut">
              <a:rPr lang="ru-RU" smtClean="0"/>
              <a:pPr/>
              <a:t>30.11.2012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C39B028-9DB8-4883-BB39-72D12300630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0E08B66-CB03-487A-AC1F-9423D850CCF1}" type="datetimeFigureOut">
              <a:rPr lang="ru-RU" smtClean="0"/>
              <a:pPr/>
              <a:t>30.11.2012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C39B028-9DB8-4883-BB39-72D12300630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0E08B66-CB03-487A-AC1F-9423D850CCF1}" type="datetimeFigureOut">
              <a:rPr lang="ru-RU" smtClean="0"/>
              <a:pPr/>
              <a:t>30.11.2012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C39B028-9DB8-4883-BB39-72D12300630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E08B66-CB03-487A-AC1F-9423D850CCF1}" type="datetimeFigureOut">
              <a:rPr lang="ru-RU" smtClean="0"/>
              <a:pPr/>
              <a:t>30.11.2012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39B028-9DB8-4883-BB39-72D123006307}"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ru.wikipedia.org/wiki/%D0%9D%D0%B0%D0%BF%D0%BE%D0%BB%D0%B5%D0%BE%D0%BD" TargetMode="External"/><Relationship Id="rId3" Type="http://schemas.openxmlformats.org/officeDocument/2006/relationships/hyperlink" Target="http://ru.wikipedia.org/wiki/%D0%94%D0%BE%D1%85%D1%82%D1%83%D1%80%D0%BE%D0%B2,_%D0%94%D0%BC%D0%B8%D1%82%D1%80%D0%B8%D0%B9_%D0%A1%D0%B5%D1%80%D0%B3%D0%B5%D0%B5%D0%B2%D0%B8%D1%87" TargetMode="External"/><Relationship Id="rId7" Type="http://schemas.openxmlformats.org/officeDocument/2006/relationships/hyperlink" Target="http://ru.wikipedia.org/wiki/%D0%94%D0%BD%D0%B5%D0%BF%D1%80" TargetMode="External"/><Relationship Id="rId2" Type="http://schemas.openxmlformats.org/officeDocument/2006/relationships/hyperlink" Target="http://ru.wikipedia.org/wiki/%D0%A0%D0%B0%D0%B5%D0%B2%D1%81%D0%BA%D0%B8%D0%B9,_%D0%9D%D0%B8%D0%BA%D0%BE%D0%BB%D0%B0%D0%B9_%D0%9D%D0%B8%D0%BA%D0%BE%D0%BB%D0%B0%D0%B5%D0%B2%D0%B8%D1%87" TargetMode="External"/><Relationship Id="rId1" Type="http://schemas.openxmlformats.org/officeDocument/2006/relationships/slideLayout" Target="../slideLayouts/slideLayout2.xml"/><Relationship Id="rId6" Type="http://schemas.openxmlformats.org/officeDocument/2006/relationships/hyperlink" Target="http://ru.wikipedia.org/wiki/%D0%9A%D0%BE%D0%BB%D1%8E%D0%B1%D0%B0%D0%BA%D0%B8%D0%BD,_%D0%9F%D1%91%D1%82%D1%80_%D0%9C%D0%B8%D1%85%D0%B0%D0%B9%D0%BB%D0%BE%D0%B2%D0%B8%D1%87" TargetMode="External"/><Relationship Id="rId11" Type="http://schemas.openxmlformats.org/officeDocument/2006/relationships/hyperlink" Target="http://ru.wikipedia.org/wiki/%D0%A1%D0%B5%D0%B3%D1%8E%D1%80,_%D0%A4%D0%B8%D0%BB%D0%B8%D0%BF%D0%BF_%D0%9F%D0%BE%D0%BB%D1%8C_%D0%B4%D0%B5" TargetMode="External"/><Relationship Id="rId5" Type="http://schemas.openxmlformats.org/officeDocument/2006/relationships/hyperlink" Target="http://ru.wikipedia.org/wiki/%D0%9A%D0%BE%D0%BD%D0%BE%D0%B2%D0%BD%D0%B8%D1%86%D1%8B%D0%BD,_%D0%9F%D1%91%D1%82%D1%80_%D0%9F%D0%B5%D1%82%D1%80%D0%BE%D0%B2%D0%B8%D1%87" TargetMode="External"/><Relationship Id="rId10" Type="http://schemas.openxmlformats.org/officeDocument/2006/relationships/hyperlink" Target="http://ru.wikipedia.org/w/index.php?title=%D0%A8%D0%B5%D0%B8%D0%BD_%D0%BE%D1%81%D1%82%D1%80%D0%BE%D0%B3&amp;action=edit&amp;redlink=1" TargetMode="External"/><Relationship Id="rId4" Type="http://schemas.openxmlformats.org/officeDocument/2006/relationships/hyperlink" Target="http://ru.wikipedia.org/wiki/%D0%9D%D0%B5%D0%B2%D0%B5%D1%80%D0%BE%D0%B2%D1%81%D0%BA%D0%B8%D0%B9,_%D0%94%D0%BC%D0%B8%D1%82%D1%80%D0%B8%D0%B9_%D0%9F%D0%B5%D1%82%D1%80%D0%BE%D0%B2%D0%B8%D1%87" TargetMode="External"/><Relationship Id="rId9" Type="http://schemas.openxmlformats.org/officeDocument/2006/relationships/hyperlink" Target="http://ru.wikipedia.org/wiki/%D0%91%D0%B0%D0%B3%D1%80%D0%B0%D1%82%D0%B8%D0%BE%D0%BD,_%D0%9F%D1%91%D1%82%D1%80_%D0%98%D0%B2%D0%B0%D0%BD%D0%BE%D0%B2%D0%B8%D1%87"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ru.wikipedia.org/wiki/%D0%A1%D0%BC%D0%BE%D0%BB%D0%B5%D0%BD%D1%81%D0%BA" TargetMode="External"/><Relationship Id="rId13" Type="http://schemas.openxmlformats.org/officeDocument/2006/relationships/hyperlink" Target="http://ru.wikipedia.org/wiki/%D0%91%D0%B0%D1%80%D0%BA%D0%BB%D0%B0%D0%B9-%D0%B4%D0%B5-%D0%A2%D0%BE%D0%BB%D0%BB%D0%B8,_%D0%9C%D0%B8%D1%85%D0%B0%D0%B8%D0%BB_%D0%91%D0%BE%D0%B3%D0%B4%D0%B0%D0%BD%D0%BE%D0%B2%D0%B8%D1%87" TargetMode="External"/><Relationship Id="rId18" Type="http://schemas.openxmlformats.org/officeDocument/2006/relationships/hyperlink" Target="http://ru.wikipedia.org/wiki/%D0%9A%D0%BE%D0%BB%D0%BE%D0%B4%D0%BD%D1%8F_(%D1%80%D0%B5%D0%BA%D0%B0)" TargetMode="External"/><Relationship Id="rId3" Type="http://schemas.openxmlformats.org/officeDocument/2006/relationships/hyperlink" Target="http://ru.wikipedia.org/wiki/18_%D0%B0%D0%B2%D0%B3%D1%83%D1%81%D1%82%D0%B0" TargetMode="External"/><Relationship Id="rId7" Type="http://schemas.openxmlformats.org/officeDocument/2006/relationships/hyperlink" Target="http://ru.wikipedia.org/wiki/%D0%94%D0%BE%D1%85%D1%82%D1%83%D1%80%D0%BE%D0%B2,_%D0%94%D0%BC%D0%B8%D1%82%D1%80%D0%B8%D0%B9_%D0%A1%D0%B5%D1%80%D0%B3%D0%B5%D0%B5%D0%B2%D0%B8%D1%87" TargetMode="External"/><Relationship Id="rId12" Type="http://schemas.openxmlformats.org/officeDocument/2006/relationships/hyperlink" Target="http://ru.wikipedia.org/wiki/%D0%A1%D0%BE%D0%BB%D0%BE%D0%B2%D1%8C%D0%B5%D0%B2%D0%B0_%D0%BF%D0%B5%D1%80%D0%B5%D0%BF%D1%80%D0%B0%D0%B2%D0%B0" TargetMode="External"/><Relationship Id="rId17" Type="http://schemas.openxmlformats.org/officeDocument/2006/relationships/hyperlink" Target="http://ru.wikipedia.org/wiki/%D0%91%D0%BE%D0%B9_%D1%83_%D0%92%D0%B0%D0%BB%D1%83%D1%82%D0%B8%D0%BD%D0%BE%D0%B9_%D0%B3%D0%BE%D1%80%D1%8B" TargetMode="External"/><Relationship Id="rId2" Type="http://schemas.openxmlformats.org/officeDocument/2006/relationships/hyperlink" Target="http://ru.wikipedia.org/wiki/%D1%EC%EE%EB%E5%ED%F1%EA%EE%E5_%F1%F0%E0%E6%E5%ED%E8%E5_(1812)" TargetMode="External"/><Relationship Id="rId16" Type="http://schemas.openxmlformats.org/officeDocument/2006/relationships/hyperlink" Target="http://ru.wikipedia.org/wiki/19_%D0%B0%D0%B2%D0%B3%D1%83%D1%81%D1%82%D0%B0" TargetMode="External"/><Relationship Id="rId1" Type="http://schemas.openxmlformats.org/officeDocument/2006/relationships/slideLayout" Target="../slideLayouts/slideLayout2.xml"/><Relationship Id="rId6" Type="http://schemas.openxmlformats.org/officeDocument/2006/relationships/hyperlink" Target="http://ru.wikipedia.org/wiki/%D0%94%D0%B5%D0%BC%D0%B8%D0%B4%D0%BE%D0%B2_(%D0%B3%D0%BE%D1%80%D0%BE%D0%B4)" TargetMode="External"/><Relationship Id="rId11" Type="http://schemas.openxmlformats.org/officeDocument/2006/relationships/hyperlink" Target="http://ru.wikipedia.org/wiki/%D0%94%D0%BE%D1%80%D0%BE%D0%B3%D0%BE%D0%B1%D1%83%D0%B6" TargetMode="External"/><Relationship Id="rId5" Type="http://schemas.openxmlformats.org/officeDocument/2006/relationships/hyperlink" Target="http://ru.wikipedia.org/wiki/1812_%D0%B3%D0%BE%D0%B4" TargetMode="External"/><Relationship Id="rId15" Type="http://schemas.openxmlformats.org/officeDocument/2006/relationships/hyperlink" Target="http://ru.wikipedia.org/wiki/%D0%9D%D0%B5%D0%B9,_%D0%9C%D0%B8%D1%88%D0%B5%D0%BB%D1%8C" TargetMode="External"/><Relationship Id="rId10" Type="http://schemas.openxmlformats.org/officeDocument/2006/relationships/hyperlink" Target="http://ru.wikipedia.org/wiki/%D0%91%D0%B0%D0%B3%D1%80%D0%B0%D1%82%D0%B8%D0%BE%D0%BD,_%D0%9F%D1%91%D1%82%D1%80_%D0%98%D0%B2%D0%B0%D0%BD%D0%BE%D0%B2%D0%B8%D1%87" TargetMode="External"/><Relationship Id="rId4" Type="http://schemas.openxmlformats.org/officeDocument/2006/relationships/hyperlink" Target="http://ru.wikipedia.org/wiki/%D0%A5%D1%80%D0%B8%D1%81%D1%82%D0%B8%D0%B0%D0%BD-%D0%92%D0%B8%D0%BB%D1%8C%D0%B3%D0%B5%D0%BB%D1%8C%D0%BC_%D0%A4%D0%B0%D0%B1%D0%B5%D1%80-%D0%B4%D1%8E-%D0%A4%D0%BE%D1%80" TargetMode="External"/><Relationship Id="rId9" Type="http://schemas.openxmlformats.org/officeDocument/2006/relationships/hyperlink" Target="http://ru.wikipedia.org/wiki/%D0%94%D0%BD%D0%B5%D0%BF%D1%80" TargetMode="External"/><Relationship Id="rId14" Type="http://schemas.openxmlformats.org/officeDocument/2006/relationships/hyperlink" Target="http://ru.wikipedia.org/wiki/%D0%A2%D1%83%D1%87%D0%BA%D0%BE%D0%B2,_%D0%90%D0%BB%D0%B5%D0%BA%D1%81%D0%B0%D0%BD%D0%B4%D1%80_%D0%90%D0%BB%D0%B5%D0%BA%D1%81%D0%B5%D0%B5%D0%B2%D0%B8%D1%87"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ru.wikipedia.org/wiki/%D0%92%D1%8F%D0%B7%D1%8C%D0%BC%D0%B0" TargetMode="External"/><Relationship Id="rId13" Type="http://schemas.openxmlformats.org/officeDocument/2006/relationships/hyperlink" Target="http://ru.wikipedia.org/wiki/%D1%EC%EE%EB%E5%ED%F1%EA%EE%E5_%F1%F0%E0%E6%E5%ED%E8%E5_(1812)" TargetMode="External"/><Relationship Id="rId18" Type="http://schemas.openxmlformats.org/officeDocument/2006/relationships/hyperlink" Target="http://ru.wikipedia.org/wiki/%D0%91%D0%BE%D1%80%D0%BE%D0%B4%D0%B8%D0%BD%D1%81%D0%BA%D0%BE%D0%B5_%D1%81%D1%80%D0%B0%D0%B6%D0%B5%D0%BD%D0%B8%D0%B5" TargetMode="External"/><Relationship Id="rId3" Type="http://schemas.openxmlformats.org/officeDocument/2006/relationships/hyperlink" Target="http://ru.wikipedia.org/wiki/%D0%9D%D0%B0%D0%BF%D0%BE%D0%BB%D0%B5%D0%BE%D0%BD" TargetMode="External"/><Relationship Id="rId7" Type="http://schemas.openxmlformats.org/officeDocument/2006/relationships/hyperlink" Target="http://ru.wikipedia.org/wiki/%D0%94%D0%BE%D1%80%D0%BE%D0%B3%D0%BE%D0%B1%D1%83%D0%B6" TargetMode="External"/><Relationship Id="rId12" Type="http://schemas.openxmlformats.org/officeDocument/2006/relationships/hyperlink" Target="http://ru.wikipedia.org/wiki/%D0%A5%D1%80%D0%B0%D0%BC_%D0%A5%D1%80%D0%B8%D1%81%D1%82%D0%B0_%D0%A1%D0%BF%D0%B0%D1%81%D0%B8%D1%82%D0%B5%D0%BB%D1%8F" TargetMode="External"/><Relationship Id="rId17" Type="http://schemas.openxmlformats.org/officeDocument/2006/relationships/hyperlink" Target="http://ru.wikipedia.org/wiki/%D0%92%D0%B5%D0%BB%D0%B8%D0%BA%D0%B0%D1%8F_%D0%B0%D1%80%D0%BC%D0%B8%D1%8F" TargetMode="External"/><Relationship Id="rId2" Type="http://schemas.openxmlformats.org/officeDocument/2006/relationships/hyperlink" Target="http://ru.wikipedia.org/wiki/%D0%A1%D0%BC%D0%BE%D0%BB%D0%B5%D0%BD%D1%81%D0%BA" TargetMode="External"/><Relationship Id="rId16" Type="http://schemas.openxmlformats.org/officeDocument/2006/relationships/hyperlink" Target="http://ru.wikipedia.org/wiki/%D0%9A%D1%80%D0%B0%D1%81%D0%BD%D1%8B%D0%B9_(%D0%A1%D0%BC%D0%BE%D0%BB%D0%B5%D0%BD%D1%81%D0%BA%D0%B0%D1%8F_%D0%BE%D0%B1%D0%BB%D0%B0%D1%81%D1%82%D1%8C)" TargetMode="External"/><Relationship Id="rId20" Type="http://schemas.openxmlformats.org/officeDocument/2006/relationships/hyperlink" Target="http://ru.wikipedia.org/wiki/%D0%A0%D0%BE%D1%81%D1%81%D0%B8%D0%B9%D1%81%D0%BA%D0%B0%D1%8F_%D0%B8%D0%BC%D0%BF%D0%B5%D1%80%D0%B8%D1%8F" TargetMode="External"/><Relationship Id="rId1" Type="http://schemas.openxmlformats.org/officeDocument/2006/relationships/slideLayout" Target="../slideLayouts/slideLayout2.xml"/><Relationship Id="rId6" Type="http://schemas.openxmlformats.org/officeDocument/2006/relationships/hyperlink" Target="http://ru.wikipedia.org/wiki/25_%D0%B0%D0%B2%D0%B3%D1%83%D1%81%D1%82%D0%B0" TargetMode="External"/><Relationship Id="rId11" Type="http://schemas.openxmlformats.org/officeDocument/2006/relationships/hyperlink" Target="http://ru.wikipedia.org/wiki/%D0%9A%D0%BB%D0%B0%D1%83%D0%B7%D0%B5%D0%B2%D0%B8%D1%86,_%D0%9A%D0%B0%D1%80%D0%BB" TargetMode="External"/><Relationship Id="rId5" Type="http://schemas.openxmlformats.org/officeDocument/2006/relationships/hyperlink" Target="http://ru.wikipedia.org/wiki/%D0%91%D0%BE%D0%B9_%D1%83_%D0%92%D0%B0%D0%BB%D1%83%D1%82%D0%B8%D0%BD%D0%BE%D0%B9_%D0%B3%D0%BE%D1%80%D1%8B" TargetMode="External"/><Relationship Id="rId15" Type="http://schemas.openxmlformats.org/officeDocument/2006/relationships/hyperlink" Target="http://ru.wikipedia.org/wiki/%D0%9D%D0%B5%D0%B2%D0%B5%D1%80%D0%BE%D0%B2%D1%81%D0%BA%D0%B8%D0%B9,_%D0%94%D0%BC%D0%B8%D1%82%D1%80%D0%B8%D0%B9_%D0%9F%D0%B5%D1%82%D1%80%D0%BE%D0%B2%D0%B8%D1%87" TargetMode="External"/><Relationship Id="rId10" Type="http://schemas.openxmlformats.org/officeDocument/2006/relationships/hyperlink" Target="http://ru.wikipedia.org/wiki/%D0%92%D0%B5%D0%BB%D0%B8%D0%BA%D0%B0%D1%8F_%D0%90%D1%80%D0%BC%D0%B8%D1%8F" TargetMode="External"/><Relationship Id="rId19" Type="http://schemas.openxmlformats.org/officeDocument/2006/relationships/hyperlink" Target="http://ru.wikipedia.org/wiki/%D0%9F%D0%B5%D1%80%D0%B2%D0%B0%D1%8F_%D0%A4%D1%80%D0%B0%D0%BD%D1%86%D1%83%D0%B7%D1%81%D0%BA%D0%B0%D1%8F_%D0%B8%D0%BC%D0%BF%D0%B5%D1%80%D0%B8%D1%8F" TargetMode="External"/><Relationship Id="rId4" Type="http://schemas.openxmlformats.org/officeDocument/2006/relationships/hyperlink" Target="http://ru.wikipedia.org/wiki/%D0%92%D0%B5%D1%81%D1%82%D1%84%D0%B0%D0%BB%D0%B8%D1%8F" TargetMode="External"/><Relationship Id="rId9" Type="http://schemas.openxmlformats.org/officeDocument/2006/relationships/hyperlink" Target="http://ru.wikipedia.org/wiki/%D0%93%D0%B6%D0%B0%D1%82%D1%81%D0%BA" TargetMode="External"/><Relationship Id="rId14" Type="http://schemas.openxmlformats.org/officeDocument/2006/relationships/hyperlink" Target="http://ru.wikipedia.org/wiki/%D0%91%D0%B0%D1%80%D0%BA%D0%BB%D0%B0%D0%B9-%D0%B4%D0%B5-%D0%A2%D0%BE%D0%BB%D0%BB%D0%B8,_%D0%9C%D0%B8%D1%85%D0%B0%D0%B8%D0%BB_%D0%91%D0%BE%D0%B3%D0%B4%D0%B0%D0%BD%D0%BE%D0%B2%D0%B8%D1%87"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ru.wikipedia.org/wiki/%C1%EE%F0%EE%E4%E8%ED%F1%EA%EE%E5_%F1%F0%E0%E6%E5%ED%E8%E5" TargetMode="External"/><Relationship Id="rId13" Type="http://schemas.openxmlformats.org/officeDocument/2006/relationships/hyperlink" Target="http://ru.wikipedia.org/wiki/%D0%9D%D0%B0%D0%BF%D0%BE%D0%BB%D0%B5%D0%BE%D0%BD_I_%D0%91%D0%BE%D0%BD%D0%B0%D0%BF%D0%B0%D1%80%D1%82" TargetMode="External"/><Relationship Id="rId3" Type="http://schemas.openxmlformats.org/officeDocument/2006/relationships/hyperlink" Target="http://ru.wikipedia.org/wiki/%D0%A0%D0%BE%D1%81%D1%81%D0%B8%D0%B9%D1%81%D0%BA%D0%B0%D1%8F_%D0%B8%D0%BC%D0%BF%D0%B5%D1%80%D0%B8%D1%8F" TargetMode="External"/><Relationship Id="rId7" Type="http://schemas.openxmlformats.org/officeDocument/2006/relationships/hyperlink" Target="http://ru.wikipedia.org/wiki/%D0%9A%D1%83%D1%82%D1%83%D0%B7%D0%BE%D0%B2,_%D0%9C%D0%B8%D1%85%D0%B0%D0%B8%D0%BB_%D0%98%D0%BB%D0%BB%D0%B0%D1%80%D0%B8%D0%BE%D0%BD%D0%BE%D0%B2%D0%B8%D1%87" TargetMode="External"/><Relationship Id="rId12" Type="http://schemas.openxmlformats.org/officeDocument/2006/relationships/hyperlink" Target="http://ru.wikipedia.org/wiki/%D0%9C%D0%BE%D1%81%D0%BA%D0%B2%D0%B0" TargetMode="External"/><Relationship Id="rId2" Type="http://schemas.openxmlformats.org/officeDocument/2006/relationships/hyperlink" Target="http://ru.wikipedia.org/wiki/%D0%92%D0%B5%D0%BB%D0%B8%D0%BA%D0%B0%D1%8F_%D0%B0%D1%80%D0%BC%D0%B8%D1%8F" TargetMode="External"/><Relationship Id="rId1" Type="http://schemas.openxmlformats.org/officeDocument/2006/relationships/slideLayout" Target="../slideLayouts/slideLayout2.xml"/><Relationship Id="rId6" Type="http://schemas.openxmlformats.org/officeDocument/2006/relationships/hyperlink" Target="http://ru.wikipedia.org/wiki/%D0%90%D0%BB%D0%B5%D0%BA%D1%81%D0%B0%D0%BD%D0%B4%D1%80_I" TargetMode="External"/><Relationship Id="rId11" Type="http://schemas.openxmlformats.org/officeDocument/2006/relationships/hyperlink" Target="http://ru.wikipedia.org/wiki/%D0%91%D0%BE%D1%80%D0%BE%D0%B4%D0%B8%D0%BD%D0%BE_(%D0%B4%D0%B5%D1%80%D0%B5%D0%B2%D0%BD%D1%8F,_%D0%9C%D0%BE%D0%B6%D0%B0%D0%B9%D1%81%D0%BA%D0%B8%D0%B9_%D1%80%D0%B0%D0%B9%D0%BE%D0%BD)" TargetMode="External"/><Relationship Id="rId5" Type="http://schemas.openxmlformats.org/officeDocument/2006/relationships/hyperlink" Target="http://ru.wikipedia.org/wiki/%D0%91%D0%B0%D1%80%D0%BA%D0%BB%D0%B0%D0%B9-%D0%B4%D0%B5-%D0%A2%D0%BE%D0%BB%D0%BB%D0%B8,_%D0%9C%D0%B8%D1%85%D0%B0%D0%B8%D0%BB_%D0%91%D0%BE%D0%B3%D0%B4%D0%B0%D0%BD%D0%BE%D0%B2%D0%B8%D1%87" TargetMode="External"/><Relationship Id="rId15" Type="http://schemas.openxmlformats.org/officeDocument/2006/relationships/hyperlink" Target="http://ru.wikipedia.org/wiki/%D0%A0%D0%B5%D0%B4%D1%83%D1%82" TargetMode="External"/><Relationship Id="rId10" Type="http://schemas.openxmlformats.org/officeDocument/2006/relationships/hyperlink" Target="http://ru.wikipedia.org/wiki/%D0%A1%D0%BC%D0%BE%D0%BB%D0%B5%D0%BD%D1%81%D0%BA" TargetMode="External"/><Relationship Id="rId4" Type="http://schemas.openxmlformats.org/officeDocument/2006/relationships/hyperlink" Target="http://ru.wikipedia.org/wiki/%D0%93%D0%B5%D0%BD%D0%B5%D1%80%D0%B0%D0%BB_%D0%BE%D1%82_%D0%B8%D0%BD%D1%84%D0%B0%D0%BD%D1%82%D0%B5%D1%80%D0%B8%D0%B8" TargetMode="External"/><Relationship Id="rId9" Type="http://schemas.openxmlformats.org/officeDocument/2006/relationships/hyperlink" Target="http://ru.wikipedia.org/wiki/3_%D1%81%D0%B5%D0%BD%D1%82%D1%8F%D0%B1%D1%80%D1%8F" TargetMode="External"/><Relationship Id="rId14" Type="http://schemas.openxmlformats.org/officeDocument/2006/relationships/hyperlink" Target="http://ru.wikipedia.org/wiki/5_%D1%81%D0%B5%D0%BD%D1%82%D1%8F%D0%B1%D1%80%D1%8F"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ru.wikipedia.org/wiki/%D0%A8%D0%B0%D0%BC%D0%B1%D1%80%D0%B5,_%D0%96%D0%BE%D1%80%D0%B6" TargetMode="External"/><Relationship Id="rId13" Type="http://schemas.openxmlformats.org/officeDocument/2006/relationships/hyperlink" Target="http://ru.wikipedia.org/wiki/%D0%92%D0%BE%D0%B5%D0%BD%D0%BD%D0%B0%D1%8F_%D0%B8%D1%81%D1%82%D0%BE%D1%80%D0%B8%D1%8F" TargetMode="External"/><Relationship Id="rId18" Type="http://schemas.openxmlformats.org/officeDocument/2006/relationships/hyperlink" Target="http://ru.wikipedia.org/wiki/%D0%A2%D1%8F%D0%B6%D1%91%D0%BB%D0%B0%D1%8F_%D0%BA%D0%B0%D0%B2%D0%B0%D0%BB%D0%B5%D1%80%D0%B8%D1%8F" TargetMode="External"/><Relationship Id="rId3" Type="http://schemas.openxmlformats.org/officeDocument/2006/relationships/hyperlink" Target="http://ru.wikipedia.org/wiki/%D0%91%D0%BE%D0%B3%D0%B4%D0%B0%D0%BD%D0%BE%D0%B2%D0%B8%D1%87,_%D0%9C%D0%BE%D0%B4%D0%B5%D1%81%D1%82_%D0%98%D0%B2%D0%B0%D0%BD%D0%BE%D0%B2%D0%B8%D1%87" TargetMode="External"/><Relationship Id="rId7" Type="http://schemas.openxmlformats.org/officeDocument/2006/relationships/hyperlink" Target="http://ru.wikipedia.org/wiki/%D0%92%D0%B5%D0%BB%D0%B8%D0%BA%D0%B0%D1%8F_%D0%B0%D1%80%D0%BC%D0%B8%D1%8F" TargetMode="External"/><Relationship Id="rId12" Type="http://schemas.openxmlformats.org/officeDocument/2006/relationships/hyperlink" Target="http://ru.wikipedia.org/wiki/%D0%9D%D0%B5%D0%BA%D0%BE%D0%BC%D0%B1%D0%B0%D1%82%D0%B0%D0%BD%D1%82%D1%8B" TargetMode="External"/><Relationship Id="rId17" Type="http://schemas.openxmlformats.org/officeDocument/2006/relationships/hyperlink" Target="http://ru.wikipedia.org/wiki/%D0%A1%D0%B5%D0%BC%D1%91%D0%BD%D0%BE%D0%B2%D1%81%D0%BA%D0%B8%D0%B9_%D0%BB%D0%B5%D0%B9%D0%B1-%D0%B3%D0%B2%D0%B0%D1%80%D0%B4%D0%B8%D0%B8_%D0%BF%D0%BE%D0%BB%D0%BA" TargetMode="External"/><Relationship Id="rId2" Type="http://schemas.openxmlformats.org/officeDocument/2006/relationships/hyperlink" Target="http://ru.wikipedia.org/wiki/%D0%A0%D1%83%D1%81%D1%81%D0%BA%D0%B0%D1%8F_%D0%B0%D1%80%D0%BC%D0%B8%D1%8F_1812_%D0%B3%D0%BE%D0%B4%D0%B0" TargetMode="External"/><Relationship Id="rId16" Type="http://schemas.openxmlformats.org/officeDocument/2006/relationships/hyperlink" Target="http://ru.wikipedia.org/wiki/%D0%9F%D1%80%D0%B5%D0%BE%D0%B1%D1%80%D0%B0%D0%B6%D0%B5%D0%BD%D1%81%D0%BA%D0%B8%D0%B9_%D0%BB%D0%B5%D0%B9%D0%B1-%D0%B3%D0%B2%D0%B0%D1%80%D0%B4%D0%B8%D0%B8_%D0%BF%D0%BE%D0%BB%D0%BA" TargetMode="External"/><Relationship Id="rId1" Type="http://schemas.openxmlformats.org/officeDocument/2006/relationships/slideLayout" Target="../slideLayouts/slideLayout2.xml"/><Relationship Id="rId6" Type="http://schemas.openxmlformats.org/officeDocument/2006/relationships/hyperlink" Target="http://ru.wikipedia.org/wiki/%D0%A2%D0%BE%D0%BB%D1%8C,_%D0%9A%D0%B0%D1%80%D0%BB_%D0%A4%D1%91%D0%B4%D0%BE%D1%80%D0%BE%D0%B2%D0%B8%D1%87" TargetMode="External"/><Relationship Id="rId11" Type="http://schemas.openxmlformats.org/officeDocument/2006/relationships/hyperlink" Target="http://ru.wikipedia.org/wiki/%D0%9F%D0%B0%D0%B6%D0%BE%D0%BB%D1%8C,_%D0%9F%D1%8C%D0%B5%D1%80_%D0%9A%D0%BB%D0%BE%D0%B4" TargetMode="External"/><Relationship Id="rId5" Type="http://schemas.openxmlformats.org/officeDocument/2006/relationships/hyperlink" Target="http://ru.wikipedia.org/wiki/%C1%EE%F0%EE%E4%E8%ED%F1%EA%EE%E5_%F1%F0%E0%E6%E5%ED%E8%E5" TargetMode="External"/><Relationship Id="rId15" Type="http://schemas.openxmlformats.org/officeDocument/2006/relationships/hyperlink" Target="http://ru.wikipedia.org/wiki/1812_%D0%B3%D0%BE%D0%B4" TargetMode="External"/><Relationship Id="rId10" Type="http://schemas.openxmlformats.org/officeDocument/2006/relationships/hyperlink" Target="http://ru.wikipedia.org/wiki/%D0%94%D0%B8%D0%B2%D0%B8%D0%B7%D0%B8%D0%BE%D0%BD%D0%BD%D1%8B%D0%B9_%D0%B3%D0%B5%D0%BD%D0%B5%D1%80%D0%B0%D0%BB" TargetMode="External"/><Relationship Id="rId4" Type="http://schemas.openxmlformats.org/officeDocument/2006/relationships/hyperlink" Target="http://ru.wikipedia.org/wiki/%D0%9F%D1%83%D1%88%D0%BA%D0%B0" TargetMode="External"/><Relationship Id="rId9" Type="http://schemas.openxmlformats.org/officeDocument/2006/relationships/hyperlink" Target="http://ru.wikipedia.org/wiki/2_%D1%81%D0%B5%D0%BD%D1%82%D1%8F%D0%B1%D1%80%D1%8F" TargetMode="External"/><Relationship Id="rId14" Type="http://schemas.openxmlformats.org/officeDocument/2006/relationships/hyperlink" Target="http://ru.wikipedia.org/wiki/7_%D1%81%D0%B5%D0%BD%D1%82%D1%8F%D0%B1%D1%80%D1%8F"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ru.wikipedia.org/wiki/%D0%93%D0%B5%D0%BD%D0%B5%D1%80%D0%B0%D0%BB_%D0%BE%D1%82_%D0%B8%D0%BD%D1%84%D0%B0%D0%BD%D1%82%D0%B5%D1%80%D0%B8%D0%B8" TargetMode="External"/><Relationship Id="rId13" Type="http://schemas.openxmlformats.org/officeDocument/2006/relationships/hyperlink" Target="http://ru.wikipedia.org/wiki/%D0%A4%D0%BB%D0%B5%D1%88%D1%8C" TargetMode="External"/><Relationship Id="rId3" Type="http://schemas.openxmlformats.org/officeDocument/2006/relationships/hyperlink" Target="http://ru.wikipedia.org/wiki/%D0%92%D0%B5%D0%BB%D0%B8%D0%BA%D0%B0%D1%8F_%D0%B0%D1%80%D0%BC%D0%B8%D1%8F" TargetMode="External"/><Relationship Id="rId7" Type="http://schemas.openxmlformats.org/officeDocument/2006/relationships/hyperlink" Target="http://ru.wikipedia.org/wiki/%D0%91%D0%BE%D1%80%D0%BE%D0%B4%D0%B8%D0%BD%D0%BE_(%D0%B4%D0%B5%D1%80%D0%B5%D0%B2%D0%BD%D1%8F,_%D0%9C%D0%BE%D0%B6%D0%B0%D0%B9%D1%81%D0%BA%D0%B8%D0%B9_%D1%80%D0%B0%D0%B9%D0%BE%D0%BD)" TargetMode="External"/><Relationship Id="rId12" Type="http://schemas.openxmlformats.org/officeDocument/2006/relationships/hyperlink" Target="http://ru.wikipedia.org/wiki/5_%D1%81%D0%B5%D0%BD%D1%82%D1%8F%D0%B1%D1%80%D1%8F" TargetMode="External"/><Relationship Id="rId2" Type="http://schemas.openxmlformats.org/officeDocument/2006/relationships/hyperlink" Target="http://ru.wikipedia.org/wiki/%D0%9A%D1%83%D1%82%D1%83%D0%B7%D0%BE%D0%B2,_%D0%9C%D0%B8%D1%85%D0%B0%D0%B8%D0%BB_%D0%98%D0%BB%D0%BB%D0%B0%D1%80%D0%B8%D0%BE%D0%BD%D0%BE%D0%B2%D0%B8%D1%87" TargetMode="External"/><Relationship Id="rId1" Type="http://schemas.openxmlformats.org/officeDocument/2006/relationships/slideLayout" Target="../slideLayouts/slideLayout2.xml"/><Relationship Id="rId6" Type="http://schemas.openxmlformats.org/officeDocument/2006/relationships/hyperlink" Target="http://ru.wikipedia.org/wiki/%D0%A0%D0%B0%D0%B5%D0%B2%D1%81%D0%BA%D0%B8%D0%B9,_%D0%9D%D0%B8%D0%BA%D0%BE%D0%BB%D0%B0%D0%B9_%D0%9D%D0%B8%D0%BA%D0%BE%D0%BB%D0%B0%D0%B5%D0%B2%D0%B8%D1%87" TargetMode="External"/><Relationship Id="rId11" Type="http://schemas.openxmlformats.org/officeDocument/2006/relationships/hyperlink" Target="http://ru.wikipedia.org/wiki/%D0%91%D0%B0%D0%B3%D1%80%D0%B0%D1%82%D0%B8%D0%BE%D0%BD,_%D0%9F%D1%91%D1%82%D1%80_%D0%98%D0%B2%D0%B0%D0%BD%D0%BE%D0%B2%D0%B8%D1%87" TargetMode="External"/><Relationship Id="rId5" Type="http://schemas.openxmlformats.org/officeDocument/2006/relationships/hyperlink" Target="http://ru.wikipedia.org/wiki/%D0%A0%D0%B5%D0%B4%D1%83%D1%82" TargetMode="External"/><Relationship Id="rId10" Type="http://schemas.openxmlformats.org/officeDocument/2006/relationships/hyperlink" Target="http://ru.wikipedia.org/wiki/%D0%9A%D0%BE%D0%BB%D0%BE%D1%87%D1%8C" TargetMode="External"/><Relationship Id="rId4" Type="http://schemas.openxmlformats.org/officeDocument/2006/relationships/hyperlink" Target="http://ru.wikipedia.org/wiki/%C1%EE%F0%EE%E4%E8%ED%F1%EA%EE%E5_%F1%F0%E0%E6%E5%ED%E8%E5" TargetMode="External"/><Relationship Id="rId9" Type="http://schemas.openxmlformats.org/officeDocument/2006/relationships/hyperlink" Target="http://ru.wikipedia.org/wiki/%D0%91%D0%B0%D1%80%D0%BA%D0%BB%D0%B0%D0%B9-%D0%B4%D0%B5-%D0%A2%D0%BE%D0%BB%D0%BB%D0%B8,_%D0%9C%D0%B8%D1%85%D0%B0%D0%B8%D0%BB_%D0%91%D0%BE%D0%B3%D0%B4%D0%B0%D0%BD%D0%BE%D0%B2%D0%B8%D1%87" TargetMode="External"/><Relationship Id="rId14" Type="http://schemas.openxmlformats.org/officeDocument/2006/relationships/hyperlink" Target="http://ru.wikipedia.org/wiki/%D0%9F%D0%BB%D0%B0%D1%82%D0%BE%D0%B2,_%D0%9C%D0%B0%D1%82%D0%B2%D0%B5%D0%B9_%D0%98%D0%B2%D0%B0%D0%BD%D0%BE%D0%B2%D0%B8%D1%87"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ru.wikipedia.org/wiki/%D0%A8%D0%B5%D0%B2%D0%B0%D1%80%D0%B4%D0%B8%D0%BD%D0%BE" TargetMode="External"/><Relationship Id="rId13" Type="http://schemas.openxmlformats.org/officeDocument/2006/relationships/hyperlink" Target="http://ru.wikipedia.org/wiki/%D0%92%D0%B5%D0%BB%D0%B8%D0%BA%D0%B0%D1%8F_%D0%B0%D1%80%D0%BC%D0%B8%D1%8F" TargetMode="External"/><Relationship Id="rId18" Type="http://schemas.openxmlformats.org/officeDocument/2006/relationships/hyperlink" Target="http://ru.wikipedia.org/wiki/%D0%9D%D0%B5%D0%B9,_%D0%9C%D0%B8%D1%88%D0%B5%D0%BB%D1%8C" TargetMode="External"/><Relationship Id="rId26" Type="http://schemas.openxmlformats.org/officeDocument/2006/relationships/hyperlink" Target="http://ru.wikipedia.org/wiki/6_%D1%81%D0%B5%D0%BD%D1%82%D1%8F%D0%B1%D1%80%D1%8F" TargetMode="External"/><Relationship Id="rId3" Type="http://schemas.openxmlformats.org/officeDocument/2006/relationships/hyperlink" Target="http://ru.wikipedia.org/wiki/%D0%90%D1%80%D1%8C%D0%B5%D1%80%D0%B3%D0%B0%D1%80%D0%B4" TargetMode="External"/><Relationship Id="rId21" Type="http://schemas.openxmlformats.org/officeDocument/2006/relationships/hyperlink" Target="http://ru.wikipedia.org/wiki/%D0%95%D0%B2%D0%B3%D0%B5%D0%BD%D0%B8%D0%B9_%D0%91%D0%BE%D0%B3%D0%B0%D1%80%D0%BD%D0%B5" TargetMode="External"/><Relationship Id="rId7" Type="http://schemas.openxmlformats.org/officeDocument/2006/relationships/hyperlink" Target="http://ru.wikipedia.org/wiki/%D0%9A%D0%BE%D0%BB%D0%BE%D1%87%D1%8C_(%D1%80%D0%B5%D0%BA%D0%B0)" TargetMode="External"/><Relationship Id="rId12" Type="http://schemas.openxmlformats.org/officeDocument/2006/relationships/hyperlink" Target="http://ru.wikipedia.org/wiki/%D0%9A%D0%B0%D1%80%D0%BF%D0%BE%D0%B2,_%D0%90%D0%BA%D0%B8%D0%BC_%D0%90%D0%BA%D0%B8%D0%BC%D0%BE%D0%B2%D0%B8%D1%87" TargetMode="External"/><Relationship Id="rId17" Type="http://schemas.openxmlformats.org/officeDocument/2006/relationships/hyperlink" Target="http://ru.wikipedia.org/wiki/%D0%94%D0%B0%D0%B2%D1%83" TargetMode="External"/><Relationship Id="rId25" Type="http://schemas.openxmlformats.org/officeDocument/2006/relationships/hyperlink" Target="http://ru.wikipedia.org/wiki/%D0%9A%D1%83%D1%82%D1%83%D0%B7%D0%BE%D0%B2,_%D0%9C%D0%B8%D1%85%D0%B0%D0%B8%D0%BB_%D0%98%D0%BB%D0%BB%D0%B0%D1%80%D0%B8%D0%BE%D0%BD%D0%BE%D0%B2%D0%B8%D1%87" TargetMode="External"/><Relationship Id="rId2" Type="http://schemas.openxmlformats.org/officeDocument/2006/relationships/hyperlink" Target="http://ru.wikipedia.org/wiki/5_%D1%81%D0%B5%D0%BD%D1%82%D1%8F%D0%B1%D1%80%D1%8F" TargetMode="External"/><Relationship Id="rId16" Type="http://schemas.openxmlformats.org/officeDocument/2006/relationships/hyperlink" Target="http://ru.wikipedia.org/wiki/%D0%9C%D1%8E%D1%80%D0%B0%D1%82,_%D0%98%D0%BE%D0%B0%D1%85%D0%B8%D0%BC" TargetMode="External"/><Relationship Id="rId20" Type="http://schemas.openxmlformats.org/officeDocument/2006/relationships/hyperlink" Target="http://ru.wikipedia.org/wiki/%D0%98%D1%82%D0%B0%D0%BB%D0%B8%D1%8F" TargetMode="External"/><Relationship Id="rId29" Type="http://schemas.openxmlformats.org/officeDocument/2006/relationships/hyperlink" Target="http://ru.wikipedia.org/wiki/%D0%91%D0%B5%D0%BD%D0%BD%D0%B8%D0%B3%D1%81%D0%B5%D0%BD,_%D0%9B%D0%B5%D0%BE%D0%BD%D1%82%D0%B8%D0%B9_%D0%9B%D0%B5%D0%BE%D0%BD%D1%82%D1%8C%D0%B5%D0%B2%D0%B8%D1%87" TargetMode="External"/><Relationship Id="rId1" Type="http://schemas.openxmlformats.org/officeDocument/2006/relationships/slideLayout" Target="../slideLayouts/slideLayout2.xml"/><Relationship Id="rId6" Type="http://schemas.openxmlformats.org/officeDocument/2006/relationships/hyperlink" Target="http://ru.wikipedia.org/wiki/%D0%90%D0%B2%D0%B0%D0%BD%D0%B3%D0%B0%D1%80%D0%B4_(%D0%B2%D0%BE%D0%B5%D0%BD%D0%BD%D0%BE%D0%B5_%D0%B4%D0%B5%D0%BB%D0%BE)" TargetMode="External"/><Relationship Id="rId11" Type="http://schemas.openxmlformats.org/officeDocument/2006/relationships/hyperlink" Target="http://ru.wikipedia.org/wiki/%D0%A1%D1%82%D0%B0%D1%80%D0%B0%D1%8F_%D0%A1%D0%BC%D0%BE%D0%BB%D0%B5%D0%BD%D1%81%D0%BA%D0%B0%D1%8F_%D0%B4%D0%BE%D1%80%D0%BE%D0%B3%D0%B0" TargetMode="External"/><Relationship Id="rId24" Type="http://schemas.openxmlformats.org/officeDocument/2006/relationships/hyperlink" Target="http://ru.wikipedia.org/wiki/%D0%9D%D0%B5%D0%B2%D0%B5%D1%80%D0%BE%D0%B2%D1%81%D0%BA%D0%B8%D0%B9,_%D0%94%D0%BC%D0%B8%D1%82%D1%80%D0%B8%D0%B9_%D0%9F%D0%B5%D1%82%D1%80%D0%BE%D0%B2%D0%B8%D1%87" TargetMode="External"/><Relationship Id="rId5" Type="http://schemas.openxmlformats.org/officeDocument/2006/relationships/hyperlink" Target="http://ru.wikipedia.org/wiki/%D0%9A%D0%BE%D0%BB%D0%BE%D1%86%D0%BA%D0%B8%D0%B9_%D0%BC%D0%BE%D0%BD%D0%B0%D1%81%D1%82%D1%8B%D1%80%D1%8C" TargetMode="External"/><Relationship Id="rId15" Type="http://schemas.openxmlformats.org/officeDocument/2006/relationships/hyperlink" Target="http://ru.wikipedia.org/wiki/%D0%91%D0%BE%D1%80%D0%BE%D0%B4%D0%B8%D0%BD%D0%BE_(%D0%B4%D0%B5%D1%80%D0%B5%D0%B2%D0%BD%D1%8F,_%D0%9C%D0%BE%D0%B6%D0%B0%D0%B9%D1%81%D0%BA%D0%B8%D0%B9_%D1%80%D0%B0%D0%B9%D0%BE%D0%BD)" TargetMode="External"/><Relationship Id="rId23" Type="http://schemas.openxmlformats.org/officeDocument/2006/relationships/hyperlink" Target="http://ru.wikipedia.org/wiki/%D0%9F%D0%BE%D0%BD%D1%8F%D1%82%D0%BE%D0%B2%D1%81%D0%BA%D0%B8%D0%B9,_%D0%AE%D0%B7%D0%B5%D1%84" TargetMode="External"/><Relationship Id="rId28" Type="http://schemas.openxmlformats.org/officeDocument/2006/relationships/hyperlink" Target="http://ru.wikipedia.org/wiki/%D0%91%D0%B0%D0%B3%D1%80%D0%B0%D1%82%D0%B8%D0%BE%D0%BD,_%D0%9F%D1%91%D1%82%D1%80_%D0%98%D0%B2%D0%B0%D0%BD%D0%BE%D0%B2%D0%B8%D1%87" TargetMode="External"/><Relationship Id="rId10" Type="http://schemas.openxmlformats.org/officeDocument/2006/relationships/hyperlink" Target="http://ru.wikipedia.org/wiki/%D0%93%D0%BE%D1%80%D1%87%D0%B0%D0%BA%D0%BE%D0%B2,_%D0%90%D0%BD%D0%B4%D1%80%D0%B5%D0%B9_%D0%98%D0%B2%D0%B0%D0%BD%D0%BE%D0%B2%D0%B8%D1%87" TargetMode="External"/><Relationship Id="rId19" Type="http://schemas.openxmlformats.org/officeDocument/2006/relationships/hyperlink" Target="http://ru.wikipedia.org/wiki/%D0%96%D1%8E%D0%BD%D0%BE,_%D0%96%D0%B0%D0%BD_%D0%90%D0%BD%D0%B4%D0%BE%D1%88" TargetMode="External"/><Relationship Id="rId4" Type="http://schemas.openxmlformats.org/officeDocument/2006/relationships/hyperlink" Target="http://ru.wikipedia.org/wiki/%D0%9A%D0%BE%D0%BD%D0%BE%D0%B2%D0%BD%D0%B8%D1%86%D1%8B%D0%BD,_%D0%9F%D1%91%D1%82%D1%80_%D0%9F%D0%B5%D1%82%D1%80%D0%BE%D0%B2%D0%B8%D1%87" TargetMode="External"/><Relationship Id="rId9" Type="http://schemas.openxmlformats.org/officeDocument/2006/relationships/hyperlink" Target="http://ru.wikipedia.org/wiki/%C1%EE%F0%EE%E4%E8%ED%F1%EA%EE%E5_%F1%F0%E0%E6%E5%ED%E8%E5" TargetMode="External"/><Relationship Id="rId14" Type="http://schemas.openxmlformats.org/officeDocument/2006/relationships/hyperlink" Target="http://ru.wikipedia.org/wiki/%D0%9D%D0%B0%D0%BF%D0%BE%D0%BB%D0%B5%D0%BE%D0%BD_I_%D0%91%D0%BE%D0%BD%D0%B0%D0%BF%D0%B0%D1%80%D1%82" TargetMode="External"/><Relationship Id="rId22" Type="http://schemas.openxmlformats.org/officeDocument/2006/relationships/hyperlink" Target="http://ru.wikipedia.org/wiki/%D0%93%D1%80%D1%83%D1%88%D0%B8,_%D0%AD%D0%BC%D0%BC%D0%B0%D0%BD%D1%83%D1%8D%D0%BB%D1%8C" TargetMode="External"/><Relationship Id="rId27" Type="http://schemas.openxmlformats.org/officeDocument/2006/relationships/hyperlink" Target="http://ru.wikipedia.org/wiki/%D0%A2%D1%83%D1%87%D0%BA%D0%BE%D0%B2,_%D0%9D%D0%B8%D0%BA%D0%BE%D0%BB%D0%B0%D0%B9_%D0%90%D0%BB%D0%B5%D0%BA%D1%81%D0%B5%D0%B5%D0%B2%D0%B8%D1%87"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ru.wikipedia.org/wiki/%D0%95%D0%B2%D0%B3%D0%B5%D0%BD%D0%B8%D0%B9_%D0%91%D0%BE%D0%B3%D0%B0%D1%80%D0%BD%D0%B5" TargetMode="External"/><Relationship Id="rId13" Type="http://schemas.openxmlformats.org/officeDocument/2006/relationships/hyperlink" Target="http://ru.wikipedia.org/wiki/%D0%91%D0%B0%D1%80%D0%BA%D0%BB%D0%B0%D0%B9-%D0%B4%D0%B5-%D0%A2%D0%BE%D0%BB%D0%BB%D0%B8,_%D0%9C%D0%B8%D1%85%D0%B0%D0%B8%D0%BB_%D0%91%D0%BE%D0%B3%D0%B4%D0%B0%D0%BD%D0%BE%D0%B2%D0%B8%D1%87" TargetMode="External"/><Relationship Id="rId3" Type="http://schemas.openxmlformats.org/officeDocument/2006/relationships/hyperlink" Target="http://ru.wikipedia.org/wiki/1812_%D0%B3%D0%BE%D0%B4" TargetMode="External"/><Relationship Id="rId7" Type="http://schemas.openxmlformats.org/officeDocument/2006/relationships/hyperlink" Target="http://ru.wikipedia.org/wiki/%D0%98%D1%82%D0%B0%D0%BB%D0%B8%D1%8F" TargetMode="External"/><Relationship Id="rId12" Type="http://schemas.openxmlformats.org/officeDocument/2006/relationships/hyperlink" Target="http://ru.wikipedia.org/wiki/%C1%EE%F0%EE%E4%E8%ED%F1%EA%EE%E5_%F1%F0%E0%E6%E5%ED%E8%E5" TargetMode="External"/><Relationship Id="rId2" Type="http://schemas.openxmlformats.org/officeDocument/2006/relationships/hyperlink" Target="http://ru.wikipedia.org/wiki/7_%D1%81%D0%B5%D0%BD%D1%82%D1%8F%D0%B1%D1%80%D1%8F" TargetMode="External"/><Relationship Id="rId16" Type="http://schemas.openxmlformats.org/officeDocument/2006/relationships/hyperlink" Target="http://ru.wikipedia.org/wiki/40-%D0%B9_%D0%B5%D0%B3%D0%B5%D1%80%D1%81%D0%BA%D0%B8%D0%B9_%D0%BF%D0%BE%D0%BB%D0%BA" TargetMode="External"/><Relationship Id="rId1" Type="http://schemas.openxmlformats.org/officeDocument/2006/relationships/slideLayout" Target="../slideLayouts/slideLayout2.xml"/><Relationship Id="rId6" Type="http://schemas.openxmlformats.org/officeDocument/2006/relationships/hyperlink" Target="http://ru.wikipedia.org/wiki/%D0%94%D0%B5%D0%BB%D1%8C%D0%B7%D0%BE%D0%BD,_%D0%90%D0%BB%D0%B5%D0%BA%D1%81%D0%B8%D1%81_%D0%96%D0%BE%D0%B7%D0%B5%D1%84" TargetMode="External"/><Relationship Id="rId11" Type="http://schemas.openxmlformats.org/officeDocument/2006/relationships/hyperlink" Target="http://ru.wikipedia.org/wiki/%D0%9A%D0%BE%D0%BB%D0%BE%D1%87%D1%8C_(%D1%80%D0%B5%D0%BA%D0%B0)" TargetMode="External"/><Relationship Id="rId5" Type="http://schemas.openxmlformats.org/officeDocument/2006/relationships/hyperlink" Target="http://ru.wikipedia.org/wiki/%D0%91%D0%BE%D1%80%D0%BE%D0%B4%D0%B8%D0%BD%D0%BE_(%D0%9C%D0%BE%D0%B6%D0%B0%D0%B9%D1%81%D0%BA%D0%B8%D0%B9_%D1%80%D0%B0%D0%B9%D0%BE%D0%BD,_%D0%B4%D0%B5%D1%80%D0%B5%D0%B2%D0%BD%D1%8F)" TargetMode="External"/><Relationship Id="rId15" Type="http://schemas.openxmlformats.org/officeDocument/2006/relationships/hyperlink" Target="http://ru.wikipedia.org/wiki/19-%D0%B9_%D0%B5%D0%B3%D0%B5%D1%80%D1%81%D0%BA%D0%B8%D0%B9_%D0%BF%D0%BE%D0%BB%D0%BA" TargetMode="External"/><Relationship Id="rId10" Type="http://schemas.openxmlformats.org/officeDocument/2006/relationships/hyperlink" Target="http://ru.wikipedia.org/wiki/%D0%91%D0%B8%D1%81%D1%82%D1%80%D0%BE%D0%BC,_%D0%9A%D0%B0%D1%80%D0%BB_%D0%98%D0%B2%D0%B0%D0%BD%D0%BE%D0%B2%D0%B8%D1%87" TargetMode="External"/><Relationship Id="rId4" Type="http://schemas.openxmlformats.org/officeDocument/2006/relationships/hyperlink" Target="http://ru.wikipedia.org/wiki/%D0%90%D1%80%D1%82%D0%B8%D0%BB%D0%BB%D0%B5%D1%80%D0%B8%D0%B9%D1%81%D0%BA%D0%B0%D1%8F_%D0%BF%D0%BE%D0%B4%D0%B3%D0%BE%D1%82%D0%BE%D0%B2%D0%BA%D0%B0" TargetMode="External"/><Relationship Id="rId9" Type="http://schemas.openxmlformats.org/officeDocument/2006/relationships/hyperlink" Target="http://ru.wikipedia.org/wiki/%D0%95%D0%B3%D0%B5%D1%80%D1%81%D0%BA%D0%B8%D0%B9_%D0%BB%D0%B5%D0%B9%D0%B1-%D0%B3%D0%B2%D0%B0%D1%80%D0%B4%D0%B8%D0%B8_%D0%BF%D0%BE%D0%BB%D0%BA" TargetMode="External"/><Relationship Id="rId14" Type="http://schemas.openxmlformats.org/officeDocument/2006/relationships/hyperlink" Target="http://ru.wikipedia.org/wiki/1-%D0%B9_%D0%B5%D0%B3%D0%B5%D1%80%D1%81%D0%BA%D0%B8%D0%B9_%D0%BF%D0%BE%D0%BB%D0%BA"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ru.wikipedia.org/wiki/%D0%90%D1%85%D1%82%D1%8B%D1%80%D1%81%D0%BA%D0%B8%D0%B9_12-%D0%B9_%D0%B3%D1%83%D1%81%D0%B0%D1%80%D1%81%D0%BA%D0%B8%D0%B9_%D0%BF%D0%BE%D0%BB%D0%BA" TargetMode="External"/><Relationship Id="rId3" Type="http://schemas.openxmlformats.org/officeDocument/2006/relationships/hyperlink" Target="http://ru.wikipedia.org/wiki/%D0%92%D0%BE%D1%80%D0%BE%D0%BD%D1%86%D0%BE%D0%B2,_%D0%9C%D0%B8%D1%85%D0%B0%D0%B8%D0%BB_%D0%A1%D0%B5%D0%BC%D1%91%D0%BD%D0%BE%D0%B2%D0%B8%D1%87" TargetMode="External"/><Relationship Id="rId7" Type="http://schemas.openxmlformats.org/officeDocument/2006/relationships/hyperlink" Target="http://ru.wikipedia.org/wiki/%D0%9D%D0%B5%D0%B2%D0%B5%D1%80%D0%BE%D0%B2%D1%81%D0%BA%D0%B8%D0%B9,_%D0%94%D0%BC%D0%B8%D1%82%D1%80%D0%B8%D0%B9_%D0%9F%D0%B5%D1%82%D1%80%D0%BE%D0%B2%D0%B8%D1%87" TargetMode="External"/><Relationship Id="rId12" Type="http://schemas.openxmlformats.org/officeDocument/2006/relationships/hyperlink" Target="http://ru.wikipedia.org/wiki/%D0%9C%D1%8E%D1%80%D0%B0%D1%82,_%D0%98%D0%BE%D0%B0%D1%85%D0%B8%D0%BC" TargetMode="External"/><Relationship Id="rId2" Type="http://schemas.openxmlformats.org/officeDocument/2006/relationships/hyperlink" Target="http://ru.wikipedia.org/wiki/%D0%A4%D0%BB%D0%B5%D1%88%D1%8C" TargetMode="External"/><Relationship Id="rId1" Type="http://schemas.openxmlformats.org/officeDocument/2006/relationships/slideLayout" Target="../slideLayouts/slideLayout2.xml"/><Relationship Id="rId6" Type="http://schemas.openxmlformats.org/officeDocument/2006/relationships/hyperlink" Target="http://ru.wikipedia.org/wiki/%D0%91%D0%B0%D0%B3%D1%80%D0%B0%D1%82%D0%B8%D0%BE%D0%BD,_%D0%9F%D1%91%D1%82%D1%80_%D0%98%D0%B2%D0%B0%D0%BD%D0%BE%D0%B2%D0%B8%D1%87" TargetMode="External"/><Relationship Id="rId11" Type="http://schemas.openxmlformats.org/officeDocument/2006/relationships/hyperlink" Target="http://ru.wikipedia.org/wiki/%D0%9D%D0%B5%D0%B9,_%D0%9C%D0%B8%D1%88%D0%B5%D0%BB%D1%8C" TargetMode="External"/><Relationship Id="rId5" Type="http://schemas.openxmlformats.org/officeDocument/2006/relationships/hyperlink" Target="http://ru.wikipedia.org/wiki/%D0%9A%D0%BE%D0%BC%D0%BF%D0%B0%D0%BD,_%D0%96%D0%B0%D0%BD-%D0%94%D0%BE%D0%BC%D0%B8%D0%BD%D0%B8%D0%BA" TargetMode="External"/><Relationship Id="rId10" Type="http://schemas.openxmlformats.org/officeDocument/2006/relationships/hyperlink" Target="http://ru.wikipedia.org/wiki/%D0%94%D0%B0%D0%B2%D1%83" TargetMode="External"/><Relationship Id="rId4" Type="http://schemas.openxmlformats.org/officeDocument/2006/relationships/hyperlink" Target="http://ru.wikipedia.org/wiki/%D0%94%D0%B5%D1%81%D1%81%D0%B5,_%D0%96%D0%BE%D0%B7%D0%B5%D1%84_%D0%9C%D0%B0%D1%80%D0%B8" TargetMode="External"/><Relationship Id="rId9" Type="http://schemas.openxmlformats.org/officeDocument/2006/relationships/hyperlink" Target="http://ru.wikipedia.org/wiki/%D0%9D%D0%BE%D0%B2%D0%BE%D1%80%D0%BE%D1%81%D1%81%D0%B8%D0%B9%D1%81%D0%BA%D0%B8%D0%B9_3-%D0%B9_%D0%B4%D1%80%D0%B0%D0%B3%D1%83%D0%BD%D1%81%D0%BA%D0%B8%D0%B9_%D0%BF%D0%BE%D0%BB%D0%BA"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ru.wikipedia.org/wiki/%D0%A8%D0%B0%D1%85%D0%BE%D0%B2%D1%81%D0%BA%D0%BE%D0%B9,_%D0%98%D0%B2%D0%B0%D0%BD_%D0%9B%D0%B5%D0%BE%D0%BD%D1%82%D1%8C%D0%B5%D0%B2%D0%B8%D1%87" TargetMode="External"/><Relationship Id="rId13" Type="http://schemas.openxmlformats.org/officeDocument/2006/relationships/hyperlink" Target="http://ru.wikipedia.org/wiki/%D0%9F%D0%BE%D0%BD%D1%8F%D1%82%D0%BE%D0%B2%D1%81%D0%BA%D0%B8%D0%B9,_%D0%AE%D0%B7%D0%B5%D1%84" TargetMode="External"/><Relationship Id="rId18" Type="http://schemas.openxmlformats.org/officeDocument/2006/relationships/hyperlink" Target="http://ru.wikipedia.org/wiki/%D0%9F%D0%B0%D0%B2%D0%BB%D0%BE%D0%B2%D1%81%D0%BA%D0%B8%D0%B9_%D0%BB%D0%B5%D0%B9%D0%B1-%D0%B3%D0%B2%D0%B0%D1%80%D0%B4%D0%B8%D0%B8_%D0%BF%D0%BE%D0%BB%D0%BA" TargetMode="External"/><Relationship Id="rId3" Type="http://schemas.openxmlformats.org/officeDocument/2006/relationships/hyperlink" Target="http://ru.wikipedia.org/wiki/%D0%9A%D1%83%D1%82%D1%83%D0%B7%D0%BE%D0%B2,_%D0%9C%D0%B8%D1%85%D0%B0%D0%B8%D0%BB_%D0%98%D0%BB%D0%BB%D0%B0%D1%80%D0%B8%D0%BE%D0%BD%D0%BE%D0%B2%D0%B8%D1%87" TargetMode="External"/><Relationship Id="rId7" Type="http://schemas.openxmlformats.org/officeDocument/2006/relationships/hyperlink" Target="http://ru.wikipedia.org/wiki/%D0%9A%D0%B0%D1%80%D0%BF%D0%BE%D0%B2,_%D0%90%D0%BA%D0%B8%D0%BC_%D0%90%D0%BA%D0%B8%D0%BC%D0%BE%D0%B2%D0%B8%D1%87" TargetMode="External"/><Relationship Id="rId12" Type="http://schemas.openxmlformats.org/officeDocument/2006/relationships/hyperlink" Target="http://ru.wikipedia.org/wiki/7_%D1%81%D0%B5%D0%BD%D1%82%D1%8F%D0%B1%D1%80%D1%8F" TargetMode="External"/><Relationship Id="rId17" Type="http://schemas.openxmlformats.org/officeDocument/2006/relationships/hyperlink" Target="http://ru.wikipedia.org/wiki/%D0%96%D1%8E%D0%BD%D0%BE,_%D0%96%D0%B0%D0%BD_%D0%90%D0%BD%D0%B4%D0%BE%D1%88" TargetMode="External"/><Relationship Id="rId2" Type="http://schemas.openxmlformats.org/officeDocument/2006/relationships/hyperlink" Target="http://ru.wikipedia.org/wiki/6_%D1%81%D0%B5%D0%BD%D1%82%D1%8F%D0%B1%D1%80%D1%8F" TargetMode="External"/><Relationship Id="rId16" Type="http://schemas.openxmlformats.org/officeDocument/2006/relationships/hyperlink" Target="http://ru.wikipedia.org/wiki/%C1%EE%F0%EE%E4%E8%ED%F1%EA%EE%E5_%F1%F0%E0%E6%E5%ED%E8%E5" TargetMode="External"/><Relationship Id="rId1" Type="http://schemas.openxmlformats.org/officeDocument/2006/relationships/slideLayout" Target="../slideLayouts/slideLayout2.xml"/><Relationship Id="rId6" Type="http://schemas.openxmlformats.org/officeDocument/2006/relationships/hyperlink" Target="http://ru.wikipedia.org/wiki/%D0%9E%D0%BF%D0%BE%D0%BB%D1%87%D0%B5%D0%BD%D0%B8%D0%B5" TargetMode="External"/><Relationship Id="rId11" Type="http://schemas.openxmlformats.org/officeDocument/2006/relationships/hyperlink" Target="http://ru.wikipedia.org/wiki/%D0%91%D0%B5%D0%BD%D0%BD%D0%B8%D0%B3%D1%81%D0%B5%D0%BD,_%D0%9B%D0%B5%D0%BE%D0%BD%D1%82%D0%B8%D0%B9_%D0%9B%D0%B5%D0%BE%D0%BD%D1%82%D1%8C%D0%B5%D0%B2%D0%B8%D1%87" TargetMode="External"/><Relationship Id="rId5" Type="http://schemas.openxmlformats.org/officeDocument/2006/relationships/hyperlink" Target="http://ru.wikipedia.org/wiki/%D0%A2%D1%83%D1%87%D0%BA%D0%BE%D0%B2,_%D0%9D%D0%B8%D0%BA%D0%BE%D0%BB%D0%B0%D0%B9_%D0%90%D0%BB%D0%B5%D0%BA%D1%81%D0%B5%D0%B5%D0%B2%D0%B8%D1%87" TargetMode="External"/><Relationship Id="rId15" Type="http://schemas.openxmlformats.org/officeDocument/2006/relationships/hyperlink" Target="http://ru.wikipedia.org/wiki/%D0%9A%D0%BE%D0%BD%D0%BE%D0%B2%D0%BD%D0%B8%D1%86%D1%8B%D0%BD,_%D0%9F%D1%91%D1%82%D1%80_%D0%9F%D0%B5%D1%82%D1%80%D0%BE%D0%B2%D0%B8%D1%87" TargetMode="External"/><Relationship Id="rId10" Type="http://schemas.openxmlformats.org/officeDocument/2006/relationships/hyperlink" Target="http://ru.wikipedia.org/wiki/%D0%A2%D1%83%D1%87%D0%BA%D0%BE%D0%B2,_%D0%90%D0%BB%D0%B5%D0%BA%D1%81%D0%B0%D0%BD%D0%B4%D1%80_%D0%90%D0%BB%D0%B5%D0%BA%D1%81%D0%B5%D0%B5%D0%B2%D0%B8%D1%87" TargetMode="External"/><Relationship Id="rId19" Type="http://schemas.openxmlformats.org/officeDocument/2006/relationships/hyperlink" Target="http://ru.wikipedia.org/wiki/%D0%91%D0%B0%D0%B3%D0%B3%D0%BE%D0%B2%D1%83%D1%82,_%D0%9A%D0%B0%D1%80%D0%BB_%D0%A4%D1%91%D0%B4%D0%BE%D1%80%D0%BE%D0%B2%D0%B8%D1%87" TargetMode="External"/><Relationship Id="rId4" Type="http://schemas.openxmlformats.org/officeDocument/2006/relationships/hyperlink" Target="http://ru.wikipedia.org/wiki/%D0%A1%D1%82%D0%B0%D1%80%D0%B0%D1%8F_%D0%A1%D0%BC%D0%BE%D0%BB%D0%B5%D0%BD%D1%81%D0%BA%D0%B0%D1%8F_%D0%B4%D0%BE%D1%80%D0%BE%D0%B3%D0%B0" TargetMode="External"/><Relationship Id="rId9" Type="http://schemas.openxmlformats.org/officeDocument/2006/relationships/hyperlink" Target="http://ru.wikipedia.org/wiki/1912_%D0%B3%D0%BE%D0%B4" TargetMode="External"/><Relationship Id="rId14" Type="http://schemas.openxmlformats.org/officeDocument/2006/relationships/hyperlink" Target="http://ru.wikipedia.org/wiki/%D0%91%D0%B0%D0%B3%D1%80%D0%B0%D1%82%D0%B8%D0%BE%D0%BD,_%D0%9F%D1%91%D1%82%D1%80_%D0%98%D0%B2%D0%B0%D0%BD%D0%BE%D0%B2%D0%B8%D1%87"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hyperlink" Target="http://ru.wikipedia.org/wiki/%D0%92%D0%BE%D0%B8%D0%BD%D0%BA%D0%B0" TargetMode="External"/><Relationship Id="rId13" Type="http://schemas.openxmlformats.org/officeDocument/2006/relationships/hyperlink" Target="http://ru.wikipedia.org/wiki/%D0%93%D1%80%D1%83%D1%88%D0%B8,_%D0%AD%D0%BC%D0%BC%D0%B0%D0%BD%D1%83%D1%8D%D0%BB%D1%8C" TargetMode="External"/><Relationship Id="rId3" Type="http://schemas.openxmlformats.org/officeDocument/2006/relationships/hyperlink" Target="http://ru.wikipedia.org/wiki/%D0%93%D0%B5%D0%BD%D0%B5%D1%80%D0%B0%D0%BB_%D0%BE%D1%82_%D0%BA%D0%B0%D0%B2%D0%B0%D0%BB%D0%B5%D1%80%D0%B8%D0%B8" TargetMode="External"/><Relationship Id="rId7" Type="http://schemas.openxmlformats.org/officeDocument/2006/relationships/hyperlink" Target="http://ru.wikipedia.org/wiki/%D0%94%E2%80%99%D0%9E%D1%80%D0%BD%D0%B0%D0%BD%D0%BE,_%D0%A4%D0%B8%D0%BB%D0%B8%D0%BF%D0%BF_%D0%90%D0%BD%D1%82%D1%83%D0%B0%D0%BD" TargetMode="External"/><Relationship Id="rId12" Type="http://schemas.openxmlformats.org/officeDocument/2006/relationships/hyperlink" Target="http://ru.wikipedia.org/wiki/%D0%91%D0%BE%D0%B3%D0%B0%D1%80%D0%BD%D0%B5,_%D0%95%D0%B2%D0%B3%D0%B5%D0%BD%D0%B8%D0%B9" TargetMode="External"/><Relationship Id="rId2" Type="http://schemas.openxmlformats.org/officeDocument/2006/relationships/hyperlink" Target="http://ru.wikipedia.org/wiki/%D0%9A%D1%83%D1%82%D1%83%D0%B7%D0%BE%D0%B2,_%D0%9C%D0%B8%D1%85%D0%B0%D0%B8%D0%BB_%D0%98%D0%BB%D0%BB%D0%B0%D1%80%D0%B8%D0%BE%D0%BD%D0%BE%D0%B2%D0%B8%D1%87" TargetMode="External"/><Relationship Id="rId16" Type="http://schemas.openxmlformats.org/officeDocument/2006/relationships/hyperlink" Target="http://ru.wikipedia.org/wiki/%D0%9C%D0%B8%D1%85%D0%B0%D0%B9%D0%BB%D0%BE%D0%B2%D1%81%D0%BA%D0%B8%D0%B9-%D0%94%D0%B0%D0%BD%D0%B8%D0%BB%D0%B5%D0%B2%D1%81%D0%BA%D0%B8%D0%B9,_%D0%90%D0%BB%D0%B5%D0%BA%D1%81%D0%B0%D0%BD%D0%B4%D1%80_%D0%98%D0%B2%D0%B0%D0%BD%D0%BE%D0%B2%D0%B8%D1%87" TargetMode="External"/><Relationship Id="rId1" Type="http://schemas.openxmlformats.org/officeDocument/2006/relationships/slideLayout" Target="../slideLayouts/slideLayout2.xml"/><Relationship Id="rId6" Type="http://schemas.openxmlformats.org/officeDocument/2006/relationships/hyperlink" Target="http://ru.wikipedia.org/wiki/%D0%9A%D0%BE%D0%BB%D0%BE%D1%87%D1%8C" TargetMode="External"/><Relationship Id="rId11" Type="http://schemas.openxmlformats.org/officeDocument/2006/relationships/hyperlink" Target="http://ru.wikipedia.org/wiki/%D0%98%D1%82%D0%B0%D0%BB%D0%B8%D1%8F" TargetMode="External"/><Relationship Id="rId5" Type="http://schemas.openxmlformats.org/officeDocument/2006/relationships/hyperlink" Target="http://ru.wikipedia.org/wiki/%D0%9F%D0%BB%D0%B0%D1%82%D0%BE%D0%B2,_%D0%9C%D0%B0%D1%82%D0%B2%D0%B5%D0%B9_%D0%98%D0%B2%D0%B0%D0%BD%D0%BE%D0%B2%D0%B8%D1%87" TargetMode="External"/><Relationship Id="rId15" Type="http://schemas.openxmlformats.org/officeDocument/2006/relationships/hyperlink" Target="http://ru.wikipedia.org/wiki/%D0%9D%D0%B0%D0%BF%D0%BE%D0%BB%D0%B5%D0%BE%D0%BD_I" TargetMode="External"/><Relationship Id="rId10" Type="http://schemas.openxmlformats.org/officeDocument/2006/relationships/hyperlink" Target="http://ru.wikipedia.org/wiki/%D0%A0%D0%B0%D0%B5%D0%B2%D1%81%D0%BA%D0%B8%D0%B9,_%D0%9D%D0%B8%D0%BA%D0%BE%D0%BB%D0%B0%D0%B9_%D0%9D%D0%B8%D0%BA%D0%BE%D0%BB%D0%B0%D0%B5%D0%B2%D0%B8%D1%87" TargetMode="External"/><Relationship Id="rId4" Type="http://schemas.openxmlformats.org/officeDocument/2006/relationships/hyperlink" Target="http://ru.wikipedia.org/wiki/%D0%A3%D0%B2%D0%B0%D1%80%D0%BE%D0%B2,_%D0%A4%D1%91%D0%B4%D0%BE%D1%80_%D0%9F%D0%B5%D1%82%D1%80%D0%BE%D0%B2%D0%B8%D1%87" TargetMode="External"/><Relationship Id="rId9" Type="http://schemas.openxmlformats.org/officeDocument/2006/relationships/hyperlink" Target="http://ru.wikipedia.org/wiki/%D0%91%D0%B5%D0%B7%D0%B7%D1%83%D0%B1%D0%BE%D0%B2%D0%BE_(%D0%9C%D0%BE%D0%B6%D0%B0%D0%B9%D1%81%D0%BA%D0%B8%D0%B9_%D1%80%D0%B0%D0%B9%D0%BE%D0%BD)" TargetMode="External"/><Relationship Id="rId14" Type="http://schemas.openxmlformats.org/officeDocument/2006/relationships/hyperlink" Target="http://ru.wikipedia.org/wiki/%C1%EE%F0%EE%E4%E8%ED%F1%EA%EE%E5_%F1%F0%E0%E6%E5%ED%E8%E5"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ru.wikipedia.org/wiki/%D0%9D%D0%B0%D0%BF%D0%BE%D0%BB%D0%B5%D0%BE%D0%BD_I" TargetMode="External"/><Relationship Id="rId3" Type="http://schemas.openxmlformats.org/officeDocument/2006/relationships/hyperlink" Target="http://ru.wikipedia.org/wiki/%D0%98%D1%82%D0%B0%D0%BB%D0%B8%D1%8F" TargetMode="External"/><Relationship Id="rId7" Type="http://schemas.openxmlformats.org/officeDocument/2006/relationships/hyperlink" Target="http://ru.wikipedia.org/wiki/%D0%94%D0%B0%D0%B2%D1%83,_%D0%9B%D1%83%D0%B8_%D0%9D%D0%B8%D0%BA%D0%BE%D0%BB%D0%B0" TargetMode="External"/><Relationship Id="rId2" Type="http://schemas.openxmlformats.org/officeDocument/2006/relationships/hyperlink" Target="http://ru.wikipedia.org/wiki/%D0%A0%D0%B0%D0%B5%D0%B2%D1%81%D0%BA%D0%B8%D0%B9,_%D0%9D%D0%B8%D0%BA%D0%BE%D0%BB%D0%B0%D0%B9_%D0%9D%D0%B8%D0%BA%D0%BE%D0%BB%D0%B0%D0%B5%D0%B2%D0%B8%D1%87" TargetMode="External"/><Relationship Id="rId1" Type="http://schemas.openxmlformats.org/officeDocument/2006/relationships/slideLayout" Target="../slideLayouts/slideLayout2.xml"/><Relationship Id="rId6" Type="http://schemas.openxmlformats.org/officeDocument/2006/relationships/hyperlink" Target="http://ru.wikipedia.org/wiki/%D0%96%D0%B5%D1%80%D0%B0%D1%80,_%D0%AD%D1%82%D1%8C%D0%B5%D0%BD%D0%BD-%D0%9C%D0%BE%D1%80%D0%B8%D1%81" TargetMode="External"/><Relationship Id="rId11" Type="http://schemas.openxmlformats.org/officeDocument/2006/relationships/hyperlink" Target="http://ru.wikipedia.org/wiki/%D0%91%D0%BE%D0%BD%D0%B0%D0%BC%D0%B8_%D0%B4%D0%B5_%D0%91%D0%B5%D0%BB%D1%8C%D1%84%D0%BE%D0%BD%D1%82%D0%B5%D0%BD,_%D0%A8%D0%B0%D1%80%D0%BB%D1%8C_%D0%9E%D0%B3%D1%8E%D1%81%D1%82_%D0%96%D0%B0%D0%BD-%D0%91%D0%B0%D1%82%D0%B8%D1%81%D1%82_%D0%9B%D1%83%D0%B8-%D0%96%D0%BE%D0%B7%D0%B5%D1%84" TargetMode="External"/><Relationship Id="rId5" Type="http://schemas.openxmlformats.org/officeDocument/2006/relationships/hyperlink" Target="http://ru.wikipedia.org/wiki/%D0%9C%D0%BE%D1%80%D0%B0%D0%BD,_%D0%A8%D0%B0%D1%80%D0%BB%D1%8C_%D0%90%D0%BD%D1%82%D1%83%D0%B0%D0%BD_%D0%9B%D1%83%D0%B8_%D0%90%D0%BB%D0%B5%D0%BA%D1%81%D0%B8%D1%81" TargetMode="External"/><Relationship Id="rId10" Type="http://schemas.openxmlformats.org/officeDocument/2006/relationships/hyperlink" Target="http://ru.wikipedia.org/wiki/%D0%9A%D1%83%D1%82%D1%83%D0%B7%D0%BE%D0%B2,_%D0%9C%D0%B8%D1%85%D0%B0%D0%B8%D0%BB_%D0%98%D0%BB%D0%BB%D0%B0%D1%80%D0%B8%D0%BE%D0%BD%D0%BE%D0%B2%D0%B8%D1%87" TargetMode="External"/><Relationship Id="rId4" Type="http://schemas.openxmlformats.org/officeDocument/2006/relationships/hyperlink" Target="http://ru.wikipedia.org/wiki/%D0%95%D0%B2%D0%B3%D0%B5%D0%BD%D0%B8%D0%B9_%D0%91%D0%BE%D0%B3%D0%B0%D1%80%D0%BD%D0%B5" TargetMode="External"/><Relationship Id="rId9" Type="http://schemas.openxmlformats.org/officeDocument/2006/relationships/hyperlink" Target="http://ru.wikipedia.org/wiki/%D0%91%D0%B0%D0%B3%D1%80%D0%B0%D1%82%D0%B8%D0%BE%D0%BD,_%D0%9F%D1%91%D1%82%D1%80_%D0%98%D0%B2%D0%B0%D0%BD%D0%BE%D0%B2%D0%B8%D1%87"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ru.wikipedia.org/wiki/%D0%9C%D0%BE%D0%B6%D0%B0%D0%B9%D1%81%D0%BA" TargetMode="External"/><Relationship Id="rId3" Type="http://schemas.openxmlformats.org/officeDocument/2006/relationships/hyperlink" Target="http://ru.wikipedia.org/wiki/%D0%9F%D0%BE%D0%BD%D1%8F%D1%82%D0%BE%D0%B2%D1%81%D0%BA%D0%B8%D0%B9,_%D0%AE%D0%B7%D0%B5%D1%84" TargetMode="External"/><Relationship Id="rId7" Type="http://schemas.openxmlformats.org/officeDocument/2006/relationships/hyperlink" Target="http://ru.wikipedia.org/wiki/%D0%9D%D0%B0%D0%BF%D0%BE%D0%BB%D0%B5%D0%BE%D0%BD_I" TargetMode="External"/><Relationship Id="rId2" Type="http://schemas.openxmlformats.org/officeDocument/2006/relationships/hyperlink" Target="http://ru.wikipedia.org/wiki/%D0%A0%D0%B0%D0%B5%D0%B2%D1%81%D0%BA%D0%B8%D0%B9,_%D0%9D%D0%B8%D0%BA%D0%BE%D0%BB%D0%B0%D0%B9_%D0%9D%D0%B8%D0%BA%D0%BE%D0%BB%D0%B0%D0%B5%D0%B2%D0%B8%D1%87" TargetMode="External"/><Relationship Id="rId1" Type="http://schemas.openxmlformats.org/officeDocument/2006/relationships/slideLayout" Target="../slideLayouts/slideLayout2.xml"/><Relationship Id="rId6" Type="http://schemas.openxmlformats.org/officeDocument/2006/relationships/hyperlink" Target="http://ru.wikipedia.org/wiki/%D0%9A%D1%83%D1%82%D1%83%D0%B7%D0%BE%D0%B2,_%D0%9C%D0%B8%D1%85%D0%B0%D0%B8%D0%BB_%D0%98%D0%BB%D0%BB%D0%B0%D1%80%D0%B8%D0%BE%D0%BD%D0%BE%D0%B2%D0%B8%D1%87" TargetMode="External"/><Relationship Id="rId5" Type="http://schemas.openxmlformats.org/officeDocument/2006/relationships/hyperlink" Target="http://ru.wikipedia.org/wiki/%D0%91%D0%B0%D0%B3%D1%80%D0%B0%D1%82%D0%B8%D0%BE%D0%BD,_%D0%9F%D1%91%D1%82%D1%80_%D0%98%D0%B2%D0%B0%D0%BD%D0%BE%D0%B2%D0%B8%D1%87" TargetMode="External"/><Relationship Id="rId10" Type="http://schemas.openxmlformats.org/officeDocument/2006/relationships/hyperlink" Target="http://ru.wikipedia.org/wiki/%D0%9A%D0%BE%D0%BB%D0%B5%D0%BD%D0%BA%D1%83%D1%80,_%D0%9E%D0%B3%D1%8E%D1%81%D1%82_%D0%96%D0%B0%D0%BD-%D0%93%D0%B0%D0%B1%D1%80%D0%B8%D1%8D%D0%BB%D1%8C_%D0%B4%D0%B5" TargetMode="External"/><Relationship Id="rId4" Type="http://schemas.openxmlformats.org/officeDocument/2006/relationships/hyperlink" Target="http://ru.wikipedia.org/wiki/%D0%94%D0%BE%D1%85%D1%82%D1%83%D1%80%D0%BE%D0%B2,_%D0%94%D0%BC%D0%B8%D1%82%D1%80%D0%B8%D0%B9_%D0%A1%D0%B5%D1%80%D0%B3%D0%B5%D0%B5%D0%B2%D0%B8%D1%87" TargetMode="External"/><Relationship Id="rId9" Type="http://schemas.openxmlformats.org/officeDocument/2006/relationships/hyperlink" Target="http://ru.wikipedia.org/w/index.php?title=%D0%90%D1%80%D0%BC%D0%B0%D0%BD_%D0%9E%D0%B3%D1%8E%D1%81%D1%82%D0%B5%D0%BD_%D0%9B%D1%83%D0%B8_%D0%B4%D0%B5_%D0%9A%D0%BE%D0%BB%D0%B5%D0%BD%D0%BA%D1%83%D1%80,_%D0%B3%D0%B5%D1%80%D1%86%D0%BE%D0%B3_%D0%92%D0%B8%D1%87%D0%B5%D0%BD%D1%86%D1%8B&amp;action=edit&amp;redlink=1"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ru.wikipedia.org/wiki/%D0%A1%D0%B5%D1%81%D0%BB%D0%B0%D0%B2%D0%B8%D0%BD,_%D0%90%D0%BB%D0%B5%D0%BA%D1%81%D0%B0%D0%BD%D0%B4%D1%80_%D0%9D%D0%B8%D0%BA%D0%B8%D1%82%D0%B8%D1%87" TargetMode="External"/><Relationship Id="rId3" Type="http://schemas.openxmlformats.org/officeDocument/2006/relationships/hyperlink" Target="http://ru.wikipedia.org/wiki/%D0%9C%D0%BE%D1%81%D0%BA%D0%B2%D0%B0" TargetMode="External"/><Relationship Id="rId7" Type="http://schemas.openxmlformats.org/officeDocument/2006/relationships/hyperlink" Target="http://ru.wikipedia.org/wiki/%D0%94%D0%BE%D1%80%D0%BE%D1%85%D0%BE%D0%B2,_%D0%98%D0%B2%D0%B0%D0%BD_%D0%A1%D0%B5%D0%BC%D1%91%D0%BD%D0%BE%D0%B2%D0%B8%D1%87" TargetMode="External"/><Relationship Id="rId12" Type="http://schemas.openxmlformats.org/officeDocument/2006/relationships/hyperlink" Target="http://ru.wikipedia.org/wiki/%D0%92%D0%B5%D1%80%D0%B5%D1%8F" TargetMode="External"/><Relationship Id="rId2" Type="http://schemas.openxmlformats.org/officeDocument/2006/relationships/hyperlink" Target="http://ru.wikipedia.org/wiki/%D0%9D%D0%B0%D0%BF%D0%BE%D0%BB%D0%B5%D0%BE%D0%BD" TargetMode="External"/><Relationship Id="rId1" Type="http://schemas.openxmlformats.org/officeDocument/2006/relationships/slideLayout" Target="../slideLayouts/slideLayout2.xml"/><Relationship Id="rId6" Type="http://schemas.openxmlformats.org/officeDocument/2006/relationships/hyperlink" Target="http://ru.wikipedia.org/wiki/18_%D0%BE%D0%BA%D1%82%D1%8F%D0%B1%D1%80%D1%8F" TargetMode="External"/><Relationship Id="rId11" Type="http://schemas.openxmlformats.org/officeDocument/2006/relationships/hyperlink" Target="http://ru.wikipedia.org/wiki/11_%D0%BE%D0%BA%D1%82%D1%8F%D0%B1%D1%80%D1%8F" TargetMode="External"/><Relationship Id="rId5" Type="http://schemas.openxmlformats.org/officeDocument/2006/relationships/hyperlink" Target="http://ru.wikipedia.org/wiki/%D0%A2%D0%B0%D1%80%D1%83%D1%82%D0%B8%D0%BD%D1%81%D0%BA%D0%B8%D0%B9_%D0%B1%D0%BE%D0%B9" TargetMode="External"/><Relationship Id="rId10" Type="http://schemas.openxmlformats.org/officeDocument/2006/relationships/hyperlink" Target="http://ru.wikipedia.org/wiki/%D0%A4%D0%B8%D0%B3%D0%BD%D0%B5%D1%80,_%D0%90%D0%BB%D0%B5%D0%BA%D1%81%D0%B0%D0%BD%D0%B4%D1%80_%D0%A1%D0%B0%D0%BC%D0%BE%D0%B9%D0%BB%D0%BE%D0%B2%D0%B8%D1%87" TargetMode="External"/><Relationship Id="rId4" Type="http://schemas.openxmlformats.org/officeDocument/2006/relationships/hyperlink" Target="http://ru.wikipedia.org/wiki/%D0%9C%D1%8E%D1%80%D0%B0%D1%82" TargetMode="External"/><Relationship Id="rId9" Type="http://schemas.openxmlformats.org/officeDocument/2006/relationships/hyperlink" Target="http://ru.wikipedia.org/wiki/%D0%94%D0%B0%D0%B2%D1%8B%D0%B4%D0%BE%D0%B2,_%D0%94%D0%B5%D0%BD%D0%B8%D1%81_%D0%92%D0%B0%D1%81%D0%B8%D0%BB%D1%8C%D0%B5%D0%B2%D0%B8%D1%87"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ru.wikipedia.org/wiki/%D0%A4%D0%B8%D0%B3%D0%BD%D0%B5%D1%80,_%D0%90%D0%BB%D0%B5%D0%BA%D1%81%D0%B0%D0%BD%D0%B4%D1%80_%D0%A1%D0%B0%D0%BC%D0%BE%D0%B9%D0%BB%D0%BE%D0%B2%D0%B8%D1%87" TargetMode="External"/><Relationship Id="rId13" Type="http://schemas.openxmlformats.org/officeDocument/2006/relationships/hyperlink" Target="http://ru.wikipedia.org/wiki/%D0%9D%D0%B0%D0%BF%D0%BE%D0%BB%D0%B5%D0%BE%D0%BD" TargetMode="External"/><Relationship Id="rId3" Type="http://schemas.openxmlformats.org/officeDocument/2006/relationships/hyperlink" Target="http://ru.wikipedia.org/wiki/%D0%A2%D1%80%D0%BE%D0%B8%D1%86%D0%BA_(%D0%9C%D0%BE%D1%81%D0%BA%D0%BE%D0%B2%D1%81%D0%BA%D0%B0%D1%8F_%D0%BE%D0%B1%D0%BB%D0%B0%D1%81%D1%82%D1%8C)" TargetMode="External"/><Relationship Id="rId7" Type="http://schemas.openxmlformats.org/officeDocument/2006/relationships/hyperlink" Target="http://ru.wikipedia.org/wiki/%D0%A1%D0%B5%D1%81%D0%BB%D0%B0%D0%B2%D0%B8%D0%BD,_%D0%90%D0%BB%D0%B5%D0%BA%D1%81%D0%B0%D0%BD%D0%B4%D1%80_%D0%9D%D0%B8%D0%BA%D0%B8%D1%82%D0%B8%D1%87" TargetMode="External"/><Relationship Id="rId12" Type="http://schemas.openxmlformats.org/officeDocument/2006/relationships/hyperlink" Target="http://ru.wikipedia.org/wiki/23_%D0%BE%D0%BA%D1%82%D1%8F%D0%B1%D1%80%D1%8F" TargetMode="External"/><Relationship Id="rId2" Type="http://schemas.openxmlformats.org/officeDocument/2006/relationships/hyperlink" Target="http://ru.wikipedia.org/wiki/20_%D0%BE%D0%BA%D1%82%D1%8F%D0%B1%D1%80%D1%8F" TargetMode="External"/><Relationship Id="rId16" Type="http://schemas.openxmlformats.org/officeDocument/2006/relationships/hyperlink" Target="http://ru.wikipedia.org/wiki/%D0%94%D0%B5%D0%BB%D1%8C%D0%B7%D0%BE%D0%BD,_%D0%90%D0%BB%D0%B5%D0%BA%D1%81%D0%B8%D1%81_%D0%96%D0%BE%D0%B7%D0%B5%D1%84" TargetMode="External"/><Relationship Id="rId1" Type="http://schemas.openxmlformats.org/officeDocument/2006/relationships/slideLayout" Target="../slideLayouts/slideLayout2.xml"/><Relationship Id="rId6" Type="http://schemas.openxmlformats.org/officeDocument/2006/relationships/hyperlink" Target="http://ru.wikipedia.org/wiki/%D0%9D%D0%B0%D1%80%D0%BE-%D0%A4%D0%BE%D0%BC%D0%B8%D0%BD%D1%81%D0%BA" TargetMode="External"/><Relationship Id="rId11" Type="http://schemas.openxmlformats.org/officeDocument/2006/relationships/hyperlink" Target="http://ru.wikipedia.org/wiki/%D0%9C%D0%B5%D0%BB%D0%BB%D0%B5%D1%80-%D0%97%D0%B0%D0%BA%D0%BE%D0%BC%D0%B5%D0%BB%D1%8C%D1%81%D0%BA%D0%B8%D0%B9,_%D0%95%D0%B3%D0%BE%D1%80_%D0%98%D0%B2%D0%B0%D0%BD%D0%BE%D0%B2%D0%B8%D1%87" TargetMode="External"/><Relationship Id="rId5" Type="http://schemas.openxmlformats.org/officeDocument/2006/relationships/hyperlink" Target="http://ru.wikipedia.org/wiki/%D0%95%D0%B2%D0%B3%D0%B5%D0%BD%D0%B8%D0%B9_%D0%91%D0%BE%D0%B3%D0%B0%D1%80%D0%BD%D1%8D" TargetMode="External"/><Relationship Id="rId15" Type="http://schemas.openxmlformats.org/officeDocument/2006/relationships/hyperlink" Target="http://ru.wikipedia.org/wiki/%D0%9A%D0%B0%D0%BB%D1%83%D0%B3%D0%B0" TargetMode="External"/><Relationship Id="rId10" Type="http://schemas.openxmlformats.org/officeDocument/2006/relationships/hyperlink" Target="http://ru.wikipedia.org/wiki/%D0%94%D0%BE%D1%85%D1%82%D1%83%D1%80%D0%BE%D0%B2,_%D0%94%D0%BC%D0%B8%D1%82%D1%80%D0%B8%D0%B9_%D0%A1%D0%B5%D1%80%D0%B3%D0%B5%D0%B5%D0%B2%D0%B8%D1%87" TargetMode="External"/><Relationship Id="rId4" Type="http://schemas.openxmlformats.org/officeDocument/2006/relationships/hyperlink" Target="http://ru.wikipedia.org/wiki/21_%D0%BE%D0%BA%D1%82%D1%8F%D0%B1%D1%80%D1%8F" TargetMode="External"/><Relationship Id="rId9" Type="http://schemas.openxmlformats.org/officeDocument/2006/relationships/hyperlink" Target="http://ru.wikipedia.org/wiki/%D1%F0%E0%E6%E5%ED%E8%E5_%EF%EE%E4_%CC%E0%EB%EE%FF%F0%EE%F1%EB%E0%E2%F6%E5%EC" TargetMode="External"/><Relationship Id="rId14" Type="http://schemas.openxmlformats.org/officeDocument/2006/relationships/hyperlink" Target="http://ru.wikipedia.org/wiki/%D0%9C%D0%B0%D0%BB%D0%BE%D1%8F%D1%80%D0%BE%D1%81%D0%BB%D0%B0%D0%B2%D0%B5%D1%86"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ru.wikipedia.org/wiki/%D0%9A%D1%83%D1%82%D1%83%D0%B7%D0%BE%D0%B2,_%D0%9C%D0%B8%D1%85%D0%B0%D0%B8%D0%BB_%D0%98%D0%BB%D0%BB%D0%B0%D1%80%D0%B8%D0%BE%D0%BD%D0%BE%D0%B2%D0%B8%D1%87" TargetMode="External"/><Relationship Id="rId13" Type="http://schemas.openxmlformats.org/officeDocument/2006/relationships/hyperlink" Target="http://ru.wikipedia.org/wiki/%D0%94%D0%B5%D0%BB%D1%8C%D0%B7%D0%BE%D0%BD,_%D0%90%D0%BB%D0%B5%D0%BA%D1%81%D0%B8%D1%81_%D0%96%D0%BE%D0%B7%D0%B5%D1%84" TargetMode="External"/><Relationship Id="rId3" Type="http://schemas.openxmlformats.org/officeDocument/2006/relationships/hyperlink" Target="http://ru.wikipedia.org/wiki/%D0%9B%D1%83%D0%B6%D0%B0_(%D1%80%D0%B5%D0%BA%D0%B0)" TargetMode="External"/><Relationship Id="rId7" Type="http://schemas.openxmlformats.org/officeDocument/2006/relationships/hyperlink" Target="http://ru.wikipedia.org/wiki/24_%D0%BE%D0%BA%D1%82%D1%8F%D0%B1%D1%80%D1%8F" TargetMode="External"/><Relationship Id="rId12" Type="http://schemas.openxmlformats.org/officeDocument/2006/relationships/hyperlink" Target="http://ru.wikipedia.org/wiki/%D0%95%D0%B2%D0%B3%D0%B5%D0%BD%D0%B8%D0%B9_%D0%91%D0%BE%D0%B3%D0%B0%D1%80%D0%BD%D0%B5" TargetMode="External"/><Relationship Id="rId2" Type="http://schemas.openxmlformats.org/officeDocument/2006/relationships/hyperlink" Target="http://ru.wikipedia.org/wiki/%D0%9C%D0%B0%D0%BB%D0%BE%D1%8F%D1%80%D0%BE%D1%81%D0%BB%D0%B0%D0%B2%D0%B5%D1%86" TargetMode="External"/><Relationship Id="rId1" Type="http://schemas.openxmlformats.org/officeDocument/2006/relationships/slideLayout" Target="../slideLayouts/slideLayout2.xml"/><Relationship Id="rId6" Type="http://schemas.openxmlformats.org/officeDocument/2006/relationships/hyperlink" Target="http://ru.wikipedia.org/wiki/23_%D0%BE%D0%BA%D1%82%D1%8F%D0%B1%D1%80%D1%8F" TargetMode="External"/><Relationship Id="rId11" Type="http://schemas.openxmlformats.org/officeDocument/2006/relationships/hyperlink" Target="http://ru.wikipedia.org/wiki/%D0%91%D0%B8%D1%81%D1%82%D1%80%D0%BE%D0%BC,_%D0%90%D0%B4%D0%B0%D0%BC_%D0%98%D0%B2%D0%B0%D0%BD%D0%BE%D0%B2%D0%B8%D1%87" TargetMode="External"/><Relationship Id="rId5" Type="http://schemas.openxmlformats.org/officeDocument/2006/relationships/hyperlink" Target="http://ru.wikipedia.org/wiki/%D0%91%D0%BE%D1%80%D0%BE%D0%B2%D1%81%D0%BA" TargetMode="External"/><Relationship Id="rId10" Type="http://schemas.openxmlformats.org/officeDocument/2006/relationships/hyperlink" Target="http://ru.wikipedia.org/wiki/33-%D0%B9_%D0%B5%D0%B3%D0%B5%D1%80%D1%81%D0%BA%D0%B8%D0%B9_%D0%BF%D0%BE%D0%BB%D0%BA" TargetMode="External"/><Relationship Id="rId4" Type="http://schemas.openxmlformats.org/officeDocument/2006/relationships/hyperlink" Target="http://ru.wikipedia.org/wiki/%D0%91%D0%B5%D0%BB%D1%8F%D0%B5%D0%B2,_%D0%A1%D0%B0%D0%B2%D0%B2%D0%B0_%D0%98%D0%B2%D0%B0%D0%BD%D0%BE%D0%B2%D0%B8%D1%87" TargetMode="External"/><Relationship Id="rId9" Type="http://schemas.openxmlformats.org/officeDocument/2006/relationships/hyperlink" Target="http://ru.wikipedia.org/wiki/%D0%A0%D0%B0%D0%B5%D0%B2%D1%81%D0%BA%D0%B8%D0%B9,_%D0%9D%D0%B8%D0%BA%D0%BE%D0%BB%D0%B0%D0%B9_%D0%9D%D0%B8%D0%BA%D0%BE%D0%BB%D0%B0%D0%B5%D0%B2%D0%B8%D1%87"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ru.wikipedia.org/wiki/%D0%9F%D0%BB%D0%B0%D1%82%D0%BE%D0%B2,_%D0%9C%D0%B0%D1%82%D0%B2%D0%B5%D0%B9_%D0%98%D0%B2%D0%B0%D0%BD%D0%BE%D0%B2%D0%B8%D1%87" TargetMode="External"/><Relationship Id="rId2" Type="http://schemas.openxmlformats.org/officeDocument/2006/relationships/hyperlink" Target="http://ru.wikipedia.org/wiki/25_%D0%BE%D0%BA%D1%82%D1%8F%D0%B1%D1%80%D1%8F" TargetMode="External"/><Relationship Id="rId1" Type="http://schemas.openxmlformats.org/officeDocument/2006/relationships/slideLayout" Target="../slideLayouts/slideLayout2.xml"/><Relationship Id="rId4" Type="http://schemas.openxmlformats.org/officeDocument/2006/relationships/hyperlink" Target="http://ru.wikipedia.org/wiki/%D1%F0%E0%E6%E5%ED%E8%E5_%EF%EE%E4_%CC%E0%EB%EE%FF%F0%EE%F1%EB%E0%E2%F6%E5%EC"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ru.wikipedia.org/wiki/%D1%F0%E0%E6%E5%ED%E8%E5_%EF%EE%E4_%CC%E0%EB%EE%FF%F0%EE%F1%EB%E0%E2%F6%E5%EC" TargetMode="External"/><Relationship Id="rId3" Type="http://schemas.openxmlformats.org/officeDocument/2006/relationships/hyperlink" Target="http://ru.wikipedia.org/wiki/%D0%A1%D0%B5%D0%B3%D1%8E%D1%80,_%D0%A4%D0%B8%D0%BB%D0%B8%D0%BF%D0%BF_%D0%9F%D0%BE%D0%BB%D1%8C" TargetMode="External"/><Relationship Id="rId7" Type="http://schemas.openxmlformats.org/officeDocument/2006/relationships/hyperlink" Target="http://ru.wikipedia.org/wiki/%D0%A1%D0%BC%D0%BE%D0%BB%D0%B5%D0%BD%D1%81%D0%BA" TargetMode="External"/><Relationship Id="rId2" Type="http://schemas.openxmlformats.org/officeDocument/2006/relationships/hyperlink" Target="http://ru.wikipedia.org/wiki/%D0%91%D0%BE%D0%B3%D0%B0%D1%80%D0%BD%D0%B5,_%D0%95%D0%B2%D0%B3%D0%B5%D0%BD%D0%B8%D0%B9" TargetMode="External"/><Relationship Id="rId1" Type="http://schemas.openxmlformats.org/officeDocument/2006/relationships/slideLayout" Target="../slideLayouts/slideLayout2.xml"/><Relationship Id="rId6" Type="http://schemas.openxmlformats.org/officeDocument/2006/relationships/hyperlink" Target="http://ru.wikipedia.org/wiki/%D0%9C%D0%B0%D0%BB%D0%BE%D1%8F%D1%80%D0%BE%D1%81%D0%BB%D0%B0%D0%B2%D0%B5%D1%86" TargetMode="External"/><Relationship Id="rId5" Type="http://schemas.openxmlformats.org/officeDocument/2006/relationships/hyperlink" Target="http://ru.wikipedia.org/wiki/%D0%92%D0%B8%D0%BA%D0%B8%D0%BF%D0%B5%D0%B4%D0%B8%D1%8F:%D0%A1%D1%81%D1%8B%D0%BB%D0%BA%D0%B8_%D0%BD%D0%B0_%D0%B8%D1%81%D1%82%D0%BE%D1%87%D0%BD%D0%B8%D0%BA%D0%B8" TargetMode="External"/><Relationship Id="rId4" Type="http://schemas.openxmlformats.org/officeDocument/2006/relationships/hyperlink" Target="http://ru.wikipedia.org/wiki/%D0%A8%D0%B0%D0%BC%D0%B1%D1%80%D0%B5,_%D0%96%D0%BE%D1%80%D0%B6" TargetMode="External"/><Relationship Id="rId9" Type="http://schemas.openxmlformats.org/officeDocument/2006/relationships/hyperlink" Target="http://ru.wikipedia.org/wiki/%D0%92%D0%B5%D0%BB%D0%B8%D0%BA%D0%B0%D1%8F_%D0%90%D1%80%D0%BC%D0%B8%D1%8F"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ru.wikipedia.org/wiki/%D0%9F%D0%BE%D0%BD%D1%8F%D1%82%D0%BE%D0%B2%D1%81%D0%BA%D0%B8%D0%B9,_%D0%AE%D0%B7%D0%B5%D1%84" TargetMode="External"/><Relationship Id="rId13" Type="http://schemas.openxmlformats.org/officeDocument/2006/relationships/hyperlink" Target="http://ru.wikipedia.org/wiki/%D0%9A%D0%BB%D0%B0%D1%83%D0%B7%D0%B5%D0%B2%D0%B8%D1%86,_%D0%9A%D0%B0%D1%80%D0%BB" TargetMode="External"/><Relationship Id="rId3" Type="http://schemas.openxmlformats.org/officeDocument/2006/relationships/hyperlink" Target="http://ru.wikipedia.org/wiki/%D0%A2%D0%B0%D1%80%D1%83%D1%82%D0%B8%D0%BD%D0%BE_(%D0%9A%D0%B0%D0%BB%D1%83%D0%B6%D1%81%D0%BA%D0%B0%D1%8F_%D0%BE%D0%B1%D0%BB%D0%B0%D1%81%D1%82%D1%8C)" TargetMode="External"/><Relationship Id="rId7" Type="http://schemas.openxmlformats.org/officeDocument/2006/relationships/hyperlink" Target="http://ru.wikipedia.org/w/index.php?title=%D0%A7%D0%B5%D1%80%D0%BD%D0%B8%D1%88%D0%BD%D1%8F_(%D1%80%D0%B5%D0%BA%D0%B0)&amp;action=edit&amp;redlink=1" TargetMode="External"/><Relationship Id="rId12" Type="http://schemas.openxmlformats.org/officeDocument/2006/relationships/hyperlink" Target="http://ru.wikipedia.org/wiki/%D2%E0%F0%F3%F2%E8%ED%F1%EA%E8%E9_%E1%EE%E9" TargetMode="External"/><Relationship Id="rId2" Type="http://schemas.openxmlformats.org/officeDocument/2006/relationships/hyperlink" Target="http://ru.wikipedia.org/wiki/%D0%9C%D0%BE%D1%81%D0%BA%D0%B2%D0%B0" TargetMode="External"/><Relationship Id="rId1" Type="http://schemas.openxmlformats.org/officeDocument/2006/relationships/slideLayout" Target="../slideLayouts/slideLayout2.xml"/><Relationship Id="rId6" Type="http://schemas.openxmlformats.org/officeDocument/2006/relationships/hyperlink" Target="http://ru.wikipedia.org/wiki/%D0%9C%D1%8E%D1%80%D0%B0%D1%82" TargetMode="External"/><Relationship Id="rId11" Type="http://schemas.openxmlformats.org/officeDocument/2006/relationships/hyperlink" Target="http://ru.wikipedia.org/wiki/18_%D0%BE%D0%BA%D1%82%D1%8F%D0%B1%D1%80%D1%8F" TargetMode="External"/><Relationship Id="rId5" Type="http://schemas.openxmlformats.org/officeDocument/2006/relationships/hyperlink" Target="http://ru.wikipedia.org/wiki/%D0%9F%D0%B0%D1%80%D1%82%D0%B8%D0%B7%D0%B0%D0%BD%D1%81%D0%BA%D0%B0%D1%8F_%D0%B2%D0%BE%D0%B9%D0%BD%D0%B0" TargetMode="External"/><Relationship Id="rId10" Type="http://schemas.openxmlformats.org/officeDocument/2006/relationships/hyperlink" Target="http://ru.wikipedia.org/wiki/%D0%A8%D0%B0%D0%BC%D0%B1%D1%80%D0%B5,_%D0%96%D0%BE%D1%80%D0%B6" TargetMode="External"/><Relationship Id="rId4" Type="http://schemas.openxmlformats.org/officeDocument/2006/relationships/hyperlink" Target="http://ru.wikipedia.org/wiki/%D0%9D%D0%B0%D1%80%D0%B0_(%D1%80%D0%B5%D0%BA%D0%B0)" TargetMode="External"/><Relationship Id="rId9" Type="http://schemas.openxmlformats.org/officeDocument/2006/relationships/hyperlink" Target="http://ru.wikipedia.org/wiki/20_%D1%81%D0%B5%D0%BD%D1%82%D1%8F%D0%B1%D1%80%D1%8F"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ru.wikipedia.org/wiki/%D0%95%D1%80%D0%BC%D0%BE%D0%BB%D0%BE%D0%B2,_%D0%90%D0%BB%D0%B5%D0%BA%D1%81%D0%B5%D0%B9_%D0%9F%D0%B5%D1%82%D1%80%D0%BE%D0%B2%D0%B8%D1%87" TargetMode="External"/><Relationship Id="rId3" Type="http://schemas.openxmlformats.org/officeDocument/2006/relationships/hyperlink" Target="http://ru.wikipedia.org/wiki/%D0%9E%D1%80%D0%BB%D0%BE%D0%B2-%D0%94%D0%B5%D0%BD%D0%B8%D1%81%D0%BE%D0%B2,_%D0%92%D0%B0%D1%81%D0%B8%D0%BB%D0%B8%D0%B9_%D0%92%D0%B0%D1%81%D0%B8%D0%BB%D1%8C%D0%B5%D0%B2%D0%B8%D1%87" TargetMode="External"/><Relationship Id="rId7" Type="http://schemas.openxmlformats.org/officeDocument/2006/relationships/hyperlink" Target="http://ru.wikipedia.org/wiki/%D0%9A%D1%83%D1%82%D1%83%D0%B7%D0%BE%D0%B2,_%D0%9C%D0%B8%D1%85%D0%B0%D0%B8%D0%BB_%D0%98%D0%BB%D0%BB%D0%B0%D1%80%D0%B8%D0%BE%D0%BD%D0%BE%D0%B2%D0%B8%D1%87" TargetMode="External"/><Relationship Id="rId2" Type="http://schemas.openxmlformats.org/officeDocument/2006/relationships/hyperlink" Target="http://ru.wikipedia.org/wiki/%D0%91%D0%B5%D0%BD%D0%BD%D0%B8%D0%B3%D1%81%D0%B5%D0%BD,_%D0%9B%D0%B5%D0%BE%D0%BD%D1%82%D0%B8%D0%B9_%D0%9B%D0%B5%D0%BE%D0%BD%D1%82%D1%8C%D0%B5%D0%B2%D0%B8%D1%87" TargetMode="External"/><Relationship Id="rId1" Type="http://schemas.openxmlformats.org/officeDocument/2006/relationships/slideLayout" Target="../slideLayouts/slideLayout2.xml"/><Relationship Id="rId6" Type="http://schemas.openxmlformats.org/officeDocument/2006/relationships/hyperlink" Target="http://ru.wikipedia.org/wiki/%D0%9C%D1%8E%D1%80%D0%B0%D1%82,_%D0%98%D0%BE%D0%B0%D1%85%D0%B8%D0%BC" TargetMode="External"/><Relationship Id="rId5" Type="http://schemas.openxmlformats.org/officeDocument/2006/relationships/hyperlink" Target="http://ru.wikipedia.org/wiki/%D0%94%D0%BE%D1%80%D0%BE%D1%85%D0%BE%D0%B2,_%D0%98%D0%B2%D0%B0%D0%BD_%D0%A1%D0%B5%D0%BC%D1%91%D0%BD%D0%BE%D0%B2%D0%B8%D1%87" TargetMode="External"/><Relationship Id="rId4" Type="http://schemas.openxmlformats.org/officeDocument/2006/relationships/hyperlink" Target="http://ru.wikipedia.org/wiki/%D0%9C%D0%B8%D0%BB%D0%BE%D1%80%D0%B0%D0%B4%D0%BE%D0%B2%D0%B8%D1%87,_%D0%9C%D0%B8%D1%85%D0%B0%D0%B8%D0%BB_%D0%90%D0%BD%D0%B4%D1%80%D0%B5%D0%B5%D0%B2%D0%B8%D1%87"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www.tkukoulu.fi/~savander/borodino/sanasto.htm" TargetMode="External"/><Relationship Id="rId2" Type="http://schemas.openxmlformats.org/officeDocument/2006/relationships/hyperlink" Target="http://stepanov01.narod.ru/library/speransky/biog27.htm" TargetMode="External"/><Relationship Id="rId1" Type="http://schemas.openxmlformats.org/officeDocument/2006/relationships/slideLayout" Target="../slideLayouts/slideLayout4.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8" Type="http://schemas.openxmlformats.org/officeDocument/2006/relationships/hyperlink" Target="http://ru.wikipedia.org/wiki/%D0%91%D0%B0%D0%B3%D0%B3%D0%BE%D0%B2%D1%83%D1%82,_%D0%9A%D0%B0%D1%80%D0%BB_%D0%A4%D1%91%D0%B4%D0%BE%D1%80%D0%BE%D0%B2%D0%B8%D1%87_(%D0%B3%D0%B5%D0%BD%D0%B5%D1%80%D0%B0%D0%BB-%D0%BB%D0%B5%D0%B9%D1%82%D0%B5%D0%BD%D0%B0%D0%BD%D1%82)" TargetMode="External"/><Relationship Id="rId3" Type="http://schemas.openxmlformats.org/officeDocument/2006/relationships/hyperlink" Target="http://ru.wikipedia.org/wiki/%D0%91%D0%B5%D0%BD%D0%BD%D0%B8%D0%B3%D1%81%D0%B5%D0%BD,_%D0%9B%D0%B5%D0%BE%D0%BD%D1%82%D0%B8%D0%B9_%D0%9B%D0%B5%D0%BE%D0%BD%D1%82%D1%8C%D0%B5%D0%B2%D0%B8%D1%87" TargetMode="External"/><Relationship Id="rId7" Type="http://schemas.openxmlformats.org/officeDocument/2006/relationships/hyperlink" Target="http://ru.wikipedia.org/wiki/%D0%A4%D0%BB%D0%B0%D0%BD%D0%B3" TargetMode="External"/><Relationship Id="rId2" Type="http://schemas.openxmlformats.org/officeDocument/2006/relationships/hyperlink" Target="http://ru.wikipedia.org/wiki/17_%D0%BE%D0%BA%D1%82%D1%8F%D0%B1%D1%80%D1%8F" TargetMode="External"/><Relationship Id="rId1" Type="http://schemas.openxmlformats.org/officeDocument/2006/relationships/slideLayout" Target="../slideLayouts/slideLayout2.xml"/><Relationship Id="rId6" Type="http://schemas.openxmlformats.org/officeDocument/2006/relationships/hyperlink" Target="http://ru.wikipedia.org/wiki/%D0%9A%D0%B0%D0%B7%D0%B0%D1%87%D0%B5%D1%81%D1%82%D0%B2%D0%BE" TargetMode="External"/><Relationship Id="rId5" Type="http://schemas.openxmlformats.org/officeDocument/2006/relationships/hyperlink" Target="http://ru.wikipedia.org/wiki/%D0%9E%D1%80%D0%BB%D0%BE%D0%B2-%D0%94%D0%B5%D0%BD%D0%B8%D1%81%D0%BE%D0%B2,_%D0%92%D0%B0%D1%81%D0%B8%D0%BB%D0%B8%D0%B9_%D0%92%D0%B0%D1%81%D0%B8%D0%BB%D1%8C%D0%B5%D0%B2%D0%B8%D1%87" TargetMode="External"/><Relationship Id="rId10" Type="http://schemas.openxmlformats.org/officeDocument/2006/relationships/hyperlink" Target="http://ru.wikipedia.org/wiki/%D0%A1%D0%BF%D0%B0%D1%81-%D0%9A%D1%83%D0%BF%D0%BB%D1%8F" TargetMode="External"/><Relationship Id="rId4" Type="http://schemas.openxmlformats.org/officeDocument/2006/relationships/hyperlink" Target="http://ru.wikipedia.org/wiki/%D0%9D%D0%B0%D1%80%D0%B0_(%D1%80%D0%B5%D0%BA%D0%B0)" TargetMode="External"/><Relationship Id="rId9" Type="http://schemas.openxmlformats.org/officeDocument/2006/relationships/hyperlink" Target="http://ru.wikipedia.org/wiki/%D0%91%D0%BE%D1%80%D0%BE%D0%B4%D0%B8%D0%BD%D1%81%D0%BA%D0%BE%D0%B5_%D1%81%D1%80%D0%B0%D0%B6%D0%B5%D0%BD%D0%B8%D0%B5" TargetMode="External"/></Relationships>
</file>

<file path=ppt/slides/_rels/slide31.xml.rels><?xml version="1.0" encoding="UTF-8" standalone="yes"?>
<Relationships xmlns="http://schemas.openxmlformats.org/package/2006/relationships"><Relationship Id="rId2" Type="http://schemas.openxmlformats.org/officeDocument/2006/relationships/hyperlink" Target="http://ru.wikipedia.org/wiki/%D0%91%D0%BE%D0%B3%D0%B4%D0%B0%D0%BD%D0%BE%D0%B2%D0%B8%D1%87,_%D0%9C%D0%BE%D0%B4%D0%B5%D1%81%D1%82_%D0%98%D0%B2%D0%B0%D0%BD%D0%BE%D0%B2%D0%B8%D1%87"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hyperlink" Target="http://ru.wikipedia.org/wiki/%D0%90%D0%BB%D0%B5%D0%BA%D1%81%D0%B0%D0%BD%D0%B4%D1%80_I" TargetMode="External"/><Relationship Id="rId13" Type="http://schemas.openxmlformats.org/officeDocument/2006/relationships/hyperlink" Target="http://ru.wikipedia.org/wiki/14_%D0%BD%D0%BE%D1%8F%D0%B1%D1%80%D1%8F" TargetMode="External"/><Relationship Id="rId3" Type="http://schemas.openxmlformats.org/officeDocument/2006/relationships/hyperlink" Target="http://ru.wikipedia.org/wiki/%D0%9D%D0%B0%D0%BF%D0%BE%D0%BB%D0%B5%D0%BE%D0%BD" TargetMode="External"/><Relationship Id="rId7" Type="http://schemas.openxmlformats.org/officeDocument/2006/relationships/hyperlink" Target="http://ru.wikipedia.org/wiki/%D0%A7%D0%B8%D1%87%D0%B0%D0%B3%D0%BE%D0%B2,_%D0%9F%D0%B0%D0%B2%D0%B5%D0%BB_%D0%92%D0%B0%D1%81%D0%B8%D0%BB%D1%8C%D0%B5%D0%B2%D0%B8%D1%87" TargetMode="External"/><Relationship Id="rId12" Type="http://schemas.openxmlformats.org/officeDocument/2006/relationships/hyperlink" Target="http://ru.wikipedia.org/wiki/%D0%92%D0%B8%D0%BA%D1%82%D0%BE%D1%80,_%D0%9A%D0%BB%D0%BE%D0%B4-%D0%92%D0%B8%D0%BA%D1%82%D0%BE%D1%80_%D0%9F%D0%B5%D1%80%D1%80%D0%B5%D0%BD" TargetMode="External"/><Relationship Id="rId2" Type="http://schemas.openxmlformats.org/officeDocument/2006/relationships/hyperlink" Target="http://ru.wikipedia.org/wiki/%D0%A1%D1%80%D0%B0%D0%B6%D0%B5%D0%BD%D0%B8%D0%B5_%D0%BF%D0%BE%D0%B4_%D0%9A%D1%80%D0%B0%D1%81%D0%BD%D1%8B%D0%BC" TargetMode="External"/><Relationship Id="rId16" Type="http://schemas.openxmlformats.org/officeDocument/2006/relationships/hyperlink" Target="http://ru.wikipedia.org/wiki/%D0%9C%D0%B8%D0%BD%D1%81%D0%BA" TargetMode="External"/><Relationship Id="rId1" Type="http://schemas.openxmlformats.org/officeDocument/2006/relationships/slideLayout" Target="../slideLayouts/slideLayout2.xml"/><Relationship Id="rId6" Type="http://schemas.openxmlformats.org/officeDocument/2006/relationships/hyperlink" Target="http://ru.wikipedia.org/wiki/%D0%90%D0%B2%D0%B0%D0%BD%D0%B3%D0%B0%D1%80%D0%B4_(%D0%B2%D0%BE%D0%B5%D0%BD%D0%BD%D0%BE%D0%B5_%D0%B4%D0%B5%D0%BB%D0%BE)" TargetMode="External"/><Relationship Id="rId11" Type="http://schemas.openxmlformats.org/officeDocument/2006/relationships/hyperlink" Target="http://ru.wikipedia.org/wiki/%D0%A1%D0%B5%D0%BD-%D0%A1%D0%B8%D1%80,_%D0%93%D1%83%D0%B2%D0%B8%D0%B9%D0%BE%D0%BD_%D0%A1%D0%B5%D0%BD-%D0%A1%D0%B8%D1%80_%D0%9B%D0%BE%D1%80%D0%B0%D0%BD" TargetMode="External"/><Relationship Id="rId5" Type="http://schemas.openxmlformats.org/officeDocument/2006/relationships/hyperlink" Target="http://ru.wikipedia.org/wiki/%D0%9A%D1%83%D1%82%D1%83%D0%B7%D0%BE%D0%B2,_%D0%9C%D0%B8%D1%85%D0%B0%D0%B8%D0%BB_%D0%98%D0%BB%D0%BB%D0%B0%D1%80%D0%B8%D0%BE%D0%BD%D0%BE%D0%B2%D0%B8%D1%87" TargetMode="External"/><Relationship Id="rId15" Type="http://schemas.openxmlformats.org/officeDocument/2006/relationships/hyperlink" Target="http://ru.wikipedia.org/wiki/16_%D0%BD%D0%BE%D1%8F%D0%B1%D1%80%D1%8F" TargetMode="External"/><Relationship Id="rId10" Type="http://schemas.openxmlformats.org/officeDocument/2006/relationships/hyperlink" Target="http://ru.wikipedia.org/wiki/%D0%90%D0%B2%D1%81%D1%82%D1%80%D0%B8%D0%B9%D1%81%D0%BA%D0%B0%D1%8F_%D0%B8%D0%BC%D0%BF%D0%B5%D1%80%D0%B8%D1%8F" TargetMode="External"/><Relationship Id="rId4" Type="http://schemas.openxmlformats.org/officeDocument/2006/relationships/hyperlink" Target="http://ru.wikipedia.org/wiki/%D0%92%D0%B5%D0%BB%D0%B8%D0%BA%D0%B0%D1%8F_%D0%B0%D1%80%D0%BC%D0%B8%D1%8F" TargetMode="External"/><Relationship Id="rId9" Type="http://schemas.openxmlformats.org/officeDocument/2006/relationships/hyperlink" Target="http://ru.wikipedia.org/wiki/%D0%92%D0%B8%D1%82%D0%B3%D0%B5%D0%BD%D1%88%D1%82%D0%B5%D0%B9%D0%BD,_%D0%9F%D1%91%D1%82%D1%80_%D0%A5%D1%80%D0%B8%D1%81%D1%82%D0%B8%D0%B0%D0%BD%D0%BE%D0%B2%D0%B8%D1%87" TargetMode="External"/><Relationship Id="rId14" Type="http://schemas.openxmlformats.org/officeDocument/2006/relationships/hyperlink" Target="http://ru.wikipedia.org/wiki/%D0%A1%D0%BC%D0%BE%D0%BB%D0%B5%D0%BD%D1%81%D0%BA"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ru.wikipedia.org/wiki/27_%D0%BD%D0%BE%D1%8F%D0%B1%D1%80%D1%8F" TargetMode="External"/><Relationship Id="rId2" Type="http://schemas.openxmlformats.org/officeDocument/2006/relationships/hyperlink" Target="http://ru.wikipedia.org/wiki/26_%D0%BD%D0%BE%D1%8F%D0%B1%D1%80%D1%8F" TargetMode="External"/><Relationship Id="rId1" Type="http://schemas.openxmlformats.org/officeDocument/2006/relationships/slideLayout" Target="../slideLayouts/slideLayout2.xml"/><Relationship Id="rId6" Type="http://schemas.openxmlformats.org/officeDocument/2006/relationships/hyperlink" Target="http://ru.wikipedia.org/wiki/%D0%A8%D0%B0%D1%81%D1%81%D0%BB%D1%83-%D0%9B%D0%BE%D0%B1%D0%B0,_%D0%A4%D1%80%D0%B0%D0%BD%D1%81%D1%83%D0%B0" TargetMode="External"/><Relationship Id="rId5" Type="http://schemas.openxmlformats.org/officeDocument/2006/relationships/hyperlink" Target="http://ru.wikipedia.org/wiki/%D0%AD%D0%B1%D0%BB%D0%B5,_%D0%96%D0%B0%D0%BD-%D0%91%D0%B0%D1%82%D0%B8%D1%81%D1%82" TargetMode="External"/><Relationship Id="rId4" Type="http://schemas.openxmlformats.org/officeDocument/2006/relationships/hyperlink" Target="http://ru.wikipedia.org/wiki/25_%D0%BD%D0%BE%D1%8F%D0%B1%D1%80%D1%8F"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ru.wikipedia.org/wiki/29_%D0%BD%D0%BE%D1%8F%D0%B1%D1%80%D1%8F" TargetMode="External"/><Relationship Id="rId2" Type="http://schemas.openxmlformats.org/officeDocument/2006/relationships/hyperlink" Target="http://ru.wikipedia.org/wiki/28_%D0%BD%D0%BE%D1%8F%D0%B1%D1%80%D1%8F" TargetMode="External"/><Relationship Id="rId1" Type="http://schemas.openxmlformats.org/officeDocument/2006/relationships/slideLayout" Target="../slideLayouts/slideLayout2.xml"/><Relationship Id="rId6" Type="http://schemas.openxmlformats.org/officeDocument/2006/relationships/hyperlink" Target="http://ru.wikipedia.org/wiki/%D0%A1%D0%B5%D0%B3%D1%8E%D1%80,_%D0%A4%D0%B8%D0%BB%D0%B8%D0%BF%D0%BF_%D0%9F%D0%BE%D0%BB%D1%8C" TargetMode="External"/><Relationship Id="rId5" Type="http://schemas.openxmlformats.org/officeDocument/2006/relationships/hyperlink" Target="http://ru.wikipedia.org/wiki/%D1%F0%E0%E6%E5%ED%E8%E5_%ED%E0_%C1%E5%F0%E5%E7%E8%ED%E5" TargetMode="External"/><Relationship Id="rId4" Type="http://schemas.openxmlformats.org/officeDocument/2006/relationships/hyperlink" Target="http://ru.wikipedia.org/wiki/%D0%94%D0%B5%D0%BD%D0%B4%D0%B5%D0%BB%D1%8C%D1%81,_%D0%93%D0%B5%D1%80%D0%BC%D0%B0%D0%BD_%D0%92%D0%B8%D0%BB%D0%BB%D0%B5%D0%BC"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ru.wikipedia.org/wiki/%D1%F0%E0%E6%E5%ED%E8%E5_%ED%E0_%C1%E5%F0%E5%E7%E8%ED%E5" TargetMode="External"/><Relationship Id="rId2" Type="http://schemas.openxmlformats.org/officeDocument/2006/relationships/hyperlink" Target="http://ru.wikipedia.org/wiki/%D0%9A%D0%BB%D0%B0%D1%83%D0%B7%D0%B5%D0%B2%D0%B8%D1%86,_%D0%9A%D0%B0%D1%80%D0%BB" TargetMode="External"/><Relationship Id="rId1" Type="http://schemas.openxmlformats.org/officeDocument/2006/relationships/slideLayout" Target="../slideLayouts/slideLayout2.xml"/><Relationship Id="rId4" Type="http://schemas.openxmlformats.org/officeDocument/2006/relationships/hyperlink" Target="http://ru.wikipedia.org/wiki/%D0%A8%D0%B0%D0%BC%D0%B1%D1%80%D0%B5,_%D0%96%D0%BE%D1%80%D0%B6"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tkukoulu.fi/~savander/borodino/sanasto.htm"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hyperlink" Target="http://ru.wikipedia.org/wiki/%D0%98%D0%BC%D0%BF%D0%B5%D1%80%D0%B0%D1%82%D0%BE%D1%80%D1%81%D0%BA%D0%B0%D1%8F_%D0%B3%D0%B2%D0%B0%D1%80%D0%B4%D0%B8%D1%8F_(%D0%9F%D0%B5%D1%80%D0%B2%D0%B0%D1%8F_%D0%A4%D1%80%D0%B0%D0%BD%D1%86%D1%83%D0%B7%D1%81%D0%BA%D0%B0%D1%8F_%D0%B8%D0%BC%D0%BF%D0%B5%D1%80%D0%B8%D1%8F)" TargetMode="External"/><Relationship Id="rId13" Type="http://schemas.openxmlformats.org/officeDocument/2006/relationships/hyperlink" Target="http://ru.wikipedia.org/wiki/%D0%9D%D0%B5%D0%B9,_%D0%9C%D0%B8%D1%88%D0%B5%D0%BB%D1%8C" TargetMode="External"/><Relationship Id="rId18" Type="http://schemas.openxmlformats.org/officeDocument/2006/relationships/hyperlink" Target="http://ru.wikipedia.org/wiki/%D0%94%D0%B0%D0%B2%D1%83,_%D0%9B%D1%83%D0%B8_%D0%9D%D0%B8%D0%BA%D0%BE%D0%BB%D0%B0" TargetMode="External"/><Relationship Id="rId3" Type="http://schemas.openxmlformats.org/officeDocument/2006/relationships/hyperlink" Target="http://ru.wikipedia.org/wiki/%D0%A1%D0%BC%D0%BE%D0%BB%D0%B5%D0%BD%D1%81%D0%BA" TargetMode="External"/><Relationship Id="rId21" Type="http://schemas.openxmlformats.org/officeDocument/2006/relationships/hyperlink" Target="http://ru.wikipedia.org/wiki/%D0%9A%D0%BB%D0%B0%D1%83%D0%B7%D0%B5%D0%B2%D0%B8%D1%86,_%D0%9A%D0%B0%D1%80%D0%BB" TargetMode="External"/><Relationship Id="rId7" Type="http://schemas.openxmlformats.org/officeDocument/2006/relationships/hyperlink" Target="http://ru.wikipedia.org/wiki/%D0%92%D0%B8%D1%82%D0%B5%D0%B1%D1%81%D0%BA" TargetMode="External"/><Relationship Id="rId12" Type="http://schemas.openxmlformats.org/officeDocument/2006/relationships/hyperlink" Target="http://ru.wikipedia.org/wiki/%D0%9B%D0%B8%D0%BE%D0%B7%D0%BD%D0%BE" TargetMode="External"/><Relationship Id="rId17" Type="http://schemas.openxmlformats.org/officeDocument/2006/relationships/hyperlink" Target="http://ru.wikipedia.org/wiki/%D0%96%D1%8E%D0%BD%D0%BE,_%D0%96%D0%B0%D0%BD_%D0%90%D0%BD%D0%B4%D0%BE%D1%88" TargetMode="External"/><Relationship Id="rId2" Type="http://schemas.openxmlformats.org/officeDocument/2006/relationships/hyperlink" Target="http://ru.wikipedia.org/wiki/3_%D0%B0%D0%B2%D0%B3%D1%83%D1%81%D1%82%D0%B0" TargetMode="External"/><Relationship Id="rId16" Type="http://schemas.openxmlformats.org/officeDocument/2006/relationships/hyperlink" Target="http://ru.wikipedia.org/wiki/%D0%9E%D1%80%D1%88%D0%B0" TargetMode="External"/><Relationship Id="rId20" Type="http://schemas.openxmlformats.org/officeDocument/2006/relationships/hyperlink" Target="http://ru.wikipedia.org/wiki/%D0%AE%D0%B7%D0%B5%D1%84_%D0%9F%D0%BE%D0%BD%D1%8F%D1%82%D0%BE%D0%B2%D1%81%D0%BA%D0%B8%D0%B9" TargetMode="External"/><Relationship Id="rId1" Type="http://schemas.openxmlformats.org/officeDocument/2006/relationships/slideLayout" Target="../slideLayouts/slideLayout2.xml"/><Relationship Id="rId6" Type="http://schemas.openxmlformats.org/officeDocument/2006/relationships/hyperlink" Target="http://ru.wikipedia.org/wiki/%D0%9D%D0%B0%D0%BF%D0%BE%D0%BB%D0%B5%D0%BE%D0%BD" TargetMode="External"/><Relationship Id="rId11" Type="http://schemas.openxmlformats.org/officeDocument/2006/relationships/hyperlink" Target="http://ru.wikipedia.org/wiki/%D0%91%D0%BE%D0%B3%D0%B0%D1%80%D0%BD%D0%B5,_%D0%95%D0%B2%D0%B3%D0%B5%D0%BD%D0%B8%D0%B9" TargetMode="External"/><Relationship Id="rId5" Type="http://schemas.openxmlformats.org/officeDocument/2006/relationships/hyperlink" Target="http://ru.wikipedia.org/wiki/%D0%91%D0%B0%D1%80%D0%BA%D0%BB%D0%B0%D0%B9-%D0%B4%D0%B5-%D0%A2%D0%BE%D0%BB%D0%BB%D0%B8,_%D0%9C%D0%B8%D1%85%D0%B0%D0%B8%D0%BB_%D0%91%D0%BE%D0%B3%D0%B4%D0%B0%D0%BD%D0%BE%D0%B2%D0%B8%D1%87" TargetMode="External"/><Relationship Id="rId15" Type="http://schemas.openxmlformats.org/officeDocument/2006/relationships/hyperlink" Target="http://ru.wikipedia.org/wiki/%D0%9C%D1%8E%D1%80%D0%B0%D1%82,_%D0%98%D0%BE%D0%B0%D1%85%D0%B8%D0%BC" TargetMode="External"/><Relationship Id="rId10" Type="http://schemas.openxmlformats.org/officeDocument/2006/relationships/hyperlink" Target="http://ru.wikipedia.org/wiki/%D0%98%D1%82%D0%B0%D0%BB%D0%B8%D1%8F" TargetMode="External"/><Relationship Id="rId19" Type="http://schemas.openxmlformats.org/officeDocument/2006/relationships/hyperlink" Target="http://ru.wikipedia.org/wiki/%D0%9C%D0%BE%D0%B3%D0%B8%D0%BB%D1%91%D0%B2" TargetMode="External"/><Relationship Id="rId4" Type="http://schemas.openxmlformats.org/officeDocument/2006/relationships/hyperlink" Target="http://ru.wikipedia.org/wiki/%D0%91%D0%B0%D0%B3%D1%80%D0%B0%D1%82%D0%B8%D0%BE%D0%BD,_%D0%9F%D1%91%D1%82%D1%80_%D0%98%D0%B2%D0%B0%D0%BD%D0%BE%D0%B2%D0%B8%D1%87" TargetMode="External"/><Relationship Id="rId9" Type="http://schemas.openxmlformats.org/officeDocument/2006/relationships/hyperlink" Target="http://ru.wikipedia.org/wiki/%D0%A1%D1%83%D1%80%D0%B0%D0%B6" TargetMode="External"/><Relationship Id="rId14" Type="http://schemas.openxmlformats.org/officeDocument/2006/relationships/hyperlink" Target="http://ru.wikipedia.org/wiki/%D0%A0%D1%83%D0%B4%D0%BD%D1%8F_(%D0%B3%D0%BE%D1%80%D0%BE%D0%B4)" TargetMode="External"/><Relationship Id="rId22" Type="http://schemas.openxmlformats.org/officeDocument/2006/relationships/hyperlink" Target="http://ru.wikipedia.org/wiki/%D1%EC%EE%EB%E5%ED%F1%EA%EE%E5_%F1%F0%E0%E6%E5%ED%E8%E5_(1812)"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ru.wikipedia.org/wiki/%D0%9A%D1%80%D0%B0%D1%81%D0%BD%D1%8B%D0%B9_(%D0%A1%D0%BC%D0%BE%D0%BB%D0%B5%D0%BD%D1%81%D0%BA%D0%B0%D1%8F_%D0%BE%D0%B1%D0%BB%D0%B0%D1%81%D1%82%D1%8C)" TargetMode="External"/><Relationship Id="rId13" Type="http://schemas.openxmlformats.org/officeDocument/2006/relationships/hyperlink" Target="http://ru.wikipedia.org/wiki/%D0%9F%D0%BB%D0%B0%D1%82%D0%BE%D0%B2,_%D0%9C%D0%B0%D1%82%D0%B2%D0%B5%D0%B9_%D0%98%D0%B2%D0%B0%D0%BD%D0%BE%D0%B2%D0%B8%D1%87" TargetMode="External"/><Relationship Id="rId18" Type="http://schemas.openxmlformats.org/officeDocument/2006/relationships/image" Target="../media/image3.png"/><Relationship Id="rId3" Type="http://schemas.openxmlformats.org/officeDocument/2006/relationships/hyperlink" Target="http://ru.wikipedia.org/wiki/%D0%A1%D0%BC%D0%BE%D0%BB%D0%B5%D0%BD%D1%81%D0%BA" TargetMode="External"/><Relationship Id="rId7" Type="http://schemas.openxmlformats.org/officeDocument/2006/relationships/hyperlink" Target="http://ru.wikipedia.org/wiki/%D0%94%D0%B5%D0%BC%D0%B8%D0%B4%D0%BE%D0%B2_(%D0%B3%D0%BE%D1%80%D0%BE%D0%B4)" TargetMode="External"/><Relationship Id="rId12" Type="http://schemas.openxmlformats.org/officeDocument/2006/relationships/hyperlink" Target="http://ru.wikipedia.org/wiki/%D0%92%D0%B8%D0%BD%D1%86%D0%B8%D0%BD%D0%B3%D0%B5%D1%80%D0%BE%D0%B4%D0%B5,_%D0%A4%D0%B5%D1%80%D0%B4%D0%B8%D0%BD%D0%B0%D0%BD%D0%B4_%D0%A4%D1%91%D0%B4%D0%BE%D1%80%D0%BE%D0%B2%D0%B8%D1%87" TargetMode="External"/><Relationship Id="rId17" Type="http://schemas.openxmlformats.org/officeDocument/2006/relationships/hyperlink" Target="http://ru.wikipedia.org/wiki/14_%D0%B0%D0%B2%D0%B3%D1%83%D1%81%D1%82%D0%B0" TargetMode="External"/><Relationship Id="rId2" Type="http://schemas.openxmlformats.org/officeDocument/2006/relationships/hyperlink" Target="http://ru.wikipedia.org/wiki/8_%D0%B0%D0%B2%D0%B3%D1%83%D1%81%D1%82%D0%B0" TargetMode="External"/><Relationship Id="rId16" Type="http://schemas.openxmlformats.org/officeDocument/2006/relationships/hyperlink" Target="http://ru.wikipedia.org/wiki/13_%D0%B0%D0%B2%D0%B3%D1%83%D1%81%D1%82%D0%B0" TargetMode="External"/><Relationship Id="rId1" Type="http://schemas.openxmlformats.org/officeDocument/2006/relationships/slideLayout" Target="../slideLayouts/slideLayout4.xml"/><Relationship Id="rId6" Type="http://schemas.openxmlformats.org/officeDocument/2006/relationships/hyperlink" Target="http://ru.wikipedia.org/wiki/%D0%92%D0%B5%D0%BB%D0%B8%D0%B6" TargetMode="External"/><Relationship Id="rId11" Type="http://schemas.openxmlformats.org/officeDocument/2006/relationships/hyperlink" Target="http://ru.wikipedia.org/wiki/%D0%A5%D0%B0%D1%80%D1%8C%D0%BA%D0%BE%D0%B2%D1%81%D0%BA%D0%B8%D0%B9_4-%D0%B9_%D1%83%D0%BB%D0%B0%D0%BD%D1%81%D0%BA%D0%B8%D0%B9_%D0%BF%D0%BE%D0%BB%D0%BA" TargetMode="External"/><Relationship Id="rId5" Type="http://schemas.openxmlformats.org/officeDocument/2006/relationships/hyperlink" Target="http://ru.wikipedia.org/wiki/%D0%A1%D1%83%D1%80%D0%B0%D0%B6" TargetMode="External"/><Relationship Id="rId15" Type="http://schemas.openxmlformats.org/officeDocument/2006/relationships/hyperlink" Target="http://ru.wikipedia.org/wiki/%D0%9D%D0%B0%D0%BF%D0%BE%D0%BB%D0%B5%D0%BE%D0%BD" TargetMode="External"/><Relationship Id="rId10" Type="http://schemas.openxmlformats.org/officeDocument/2006/relationships/hyperlink" Target="http://ru.wikipedia.org/wiki/%D0%9D%D0%B5%D0%B2%D0%B5%D1%80%D0%BE%D0%B2%D1%81%D0%BA%D0%B8%D0%B9,_%D0%94%D0%BC%D0%B8%D1%82%D1%80%D0%B8%D0%B9_%D0%9F%D0%B5%D1%82%D1%80%D0%BE%D0%B2%D0%B8%D1%87" TargetMode="External"/><Relationship Id="rId4" Type="http://schemas.openxmlformats.org/officeDocument/2006/relationships/hyperlink" Target="http://ru.wikipedia.org/wiki/%D0%A0%D1%83%D0%B4%D0%BD%D1%8F_(%D0%B3%D0%BE%D1%80%D0%BE%D0%B4)" TargetMode="External"/><Relationship Id="rId9" Type="http://schemas.openxmlformats.org/officeDocument/2006/relationships/hyperlink" Target="http://ru.wikipedia.org/wiki/%D0%9E%D0%BB%D0%B5%D0%BD%D0%B8%D0%BD,_%D0%95%D0%B2%D0%B3%D0%B5%D0%BD%D0%B8%D0%B9_%D0%98%D0%B2%D0%B0%D0%BD%D0%BE%D0%B2%D0%B8%D1%87" TargetMode="External"/><Relationship Id="rId14" Type="http://schemas.openxmlformats.org/officeDocument/2006/relationships/hyperlink" Target="http://ru.wikipedia.org/wiki/%D0%91%D0%B0%D1%80%D0%BA%D0%BB%D0%B0%D0%B9-%D0%B4%D0%B5-%D0%A2%D0%BE%D0%BB%D0%BB%D0%B8,_%D0%9C%D0%B8%D1%85%D0%B0%D0%B8%D0%BB_%D0%91%D0%BE%D0%B3%D0%B4%D0%B0%D0%BD%D0%BE%D0%B2%D0%B8%D1%87"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ru.wikipedia.org/wiki/%D0%9F%D0%BB%D0%B0%D1%82%D0%BE%D0%B2,_%D0%9C%D0%B0%D1%82%D0%B2%D0%B5%D0%B9_%D0%98%D0%B2%D0%B0%D0%BD%D0%BE%D0%B2%D0%B8%D1%87" TargetMode="External"/><Relationship Id="rId13" Type="http://schemas.openxmlformats.org/officeDocument/2006/relationships/hyperlink" Target="http://ru.wikipedia.org/wiki/%D0%92%D0%B8%D1%82%D0%B5%D0%B1%D1%81%D0%BA" TargetMode="External"/><Relationship Id="rId3" Type="http://schemas.openxmlformats.org/officeDocument/2006/relationships/hyperlink" Target="http://ru.wikipedia.org/wiki/%D0%94%D0%BD%D0%B5%D0%BF%D1%80" TargetMode="External"/><Relationship Id="rId7" Type="http://schemas.openxmlformats.org/officeDocument/2006/relationships/hyperlink" Target="http://ru.wikipedia.org/wiki/%D0%94%D0%BE%D1%80%D0%BE%D0%B3%D0%BE%D0%B1%D1%83%D0%B6" TargetMode="External"/><Relationship Id="rId12" Type="http://schemas.openxmlformats.org/officeDocument/2006/relationships/hyperlink" Target="http://ru.wikipedia.org/wiki/%D0%9E%D1%82%D0%B5%D1%87%D0%B5%D1%81%D1%82%D0%B2%D0%B5%D0%BD%D0%BD%D0%B0%D1%8F_%D0%B2%D0%BE%D0%B9%D0%BD%D0%B0_1812_%D0%B3%D0%BE%D0%B4%D0%B0" TargetMode="External"/><Relationship Id="rId2" Type="http://schemas.openxmlformats.org/officeDocument/2006/relationships/hyperlink" Target="http://ru.wikipedia.org/wiki/%D0%9D%D0%B0%D0%BF%D0%BE%D0%BB%D0%B5%D0%BE%D0%BD" TargetMode="External"/><Relationship Id="rId1" Type="http://schemas.openxmlformats.org/officeDocument/2006/relationships/slideLayout" Target="../slideLayouts/slideLayout2.xml"/><Relationship Id="rId6" Type="http://schemas.openxmlformats.org/officeDocument/2006/relationships/hyperlink" Target="http://ru.wikipedia.org/wiki/%D0%91%D0%B0%D1%80%D0%BA%D0%BB%D0%B0%D0%B9-%D0%B4%D0%B5-%D0%A2%D0%BE%D0%BB%D0%BB%D0%B8,_%D0%9C%D0%B8%D1%85%D0%B0%D0%B8%D0%BB_%D0%91%D0%BE%D0%B3%D0%B4%D0%B0%D0%BD%D0%BE%D0%B2%D0%B8%D1%87" TargetMode="External"/><Relationship Id="rId11" Type="http://schemas.openxmlformats.org/officeDocument/2006/relationships/hyperlink" Target="http://ru.wikipedia.org/wiki/%D0%9A%D0%BB%D0%B0%D1%83%D0%B7%D0%B5%D0%B2%D0%B8%D1%86,_%D0%9A%D0%B0%D1%80%D0%BB" TargetMode="External"/><Relationship Id="rId5" Type="http://schemas.openxmlformats.org/officeDocument/2006/relationships/hyperlink" Target="http://ru.wikipedia.org/wiki/%D0%9C%D0%BE%D1%81%D0%BA%D0%B2%D0%B0" TargetMode="External"/><Relationship Id="rId10" Type="http://schemas.openxmlformats.org/officeDocument/2006/relationships/hyperlink" Target="http://ru.wikipedia.org/wiki/%D0%9A%D1%80%D0%B0%D1%81%D0%BD%D1%8B%D0%B9_(%D0%A1%D0%BC%D0%BE%D0%BB%D0%B5%D0%BD%D1%81%D0%BA%D0%B0%D1%8F_%D0%BE%D0%B1%D0%BB%D0%B0%D1%81%D1%82%D1%8C)" TargetMode="External"/><Relationship Id="rId4" Type="http://schemas.openxmlformats.org/officeDocument/2006/relationships/hyperlink" Target="http://ru.wikipedia.org/wiki/%D0%A1%D0%BC%D0%BE%D0%BB%D0%B5%D0%BD%D1%81%D0%BA" TargetMode="External"/><Relationship Id="rId9" Type="http://schemas.openxmlformats.org/officeDocument/2006/relationships/hyperlink" Target="http://ru.wikipedia.org/wiki/%D0%A0%D1%83%D0%B4%D0%BD%D1%8F_(%D0%B3%D0%BE%D1%80%D0%BE%D0%B4)"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ru.wikipedia.org/wiki/%D0%9A%D0%B0%D1%80%D0%B5_(%D0%BF%D0%BE%D1%81%D1%82%D1%80%D0%BE%D0%B5%D0%BD%D0%B8%D0%B5)" TargetMode="External"/><Relationship Id="rId3" Type="http://schemas.openxmlformats.org/officeDocument/2006/relationships/hyperlink" Target="http://ru.wikipedia.org/wiki/%D0%9A%D1%80%D0%B0%D1%81%D0%BD%D1%8B%D0%B9_(%D0%A1%D0%BC%D0%BE%D0%BB%D0%B5%D0%BD%D1%81%D0%BA%D0%B0%D1%8F_%D0%BE%D0%B1%D0%BB%D0%B0%D1%81%D1%82%D1%8C)" TargetMode="External"/><Relationship Id="rId7" Type="http://schemas.openxmlformats.org/officeDocument/2006/relationships/hyperlink" Target="http://ru.wikipedia.org/wiki/%D0%9C%D1%8E%D1%80%D0%B0%D1%82,_%D0%98%D0%BE%D0%B0%D1%85%D0%B8%D0%BC" TargetMode="External"/><Relationship Id="rId2" Type="http://schemas.openxmlformats.org/officeDocument/2006/relationships/hyperlink" Target="http://ru.wikipedia.org/wiki/%D0%9D%D0%B5%D0%B2%D0%B5%D1%80%D0%BE%D0%B2%D1%81%D0%BA%D0%B8%D0%B9,_%D0%94%D0%BC%D0%B8%D1%82%D1%80%D0%B8%D0%B9_%D0%9F%D0%B5%D1%82%D1%80%D0%BE%D0%B2%D0%B8%D1%87" TargetMode="External"/><Relationship Id="rId1" Type="http://schemas.openxmlformats.org/officeDocument/2006/relationships/slideLayout" Target="../slideLayouts/slideLayout4.xml"/><Relationship Id="rId6" Type="http://schemas.openxmlformats.org/officeDocument/2006/relationships/hyperlink" Target="http://ru.wikipedia.org/wiki/%D0%9D%D0%B5%D0%B9,_%D0%9C%D0%B8%D1%88%D0%B5%D0%BB%D1%8C" TargetMode="External"/><Relationship Id="rId11" Type="http://schemas.openxmlformats.org/officeDocument/2006/relationships/image" Target="../media/image4.jpeg"/><Relationship Id="rId5" Type="http://schemas.openxmlformats.org/officeDocument/2006/relationships/hyperlink" Target="http://ru.wikipedia.org/wiki/49-%D0%B9_%D0%B5%D0%B3%D0%B5%D1%80%D1%81%D0%BA%D0%B8%D0%B9_%D0%BF%D0%BE%D0%BB%D0%BA" TargetMode="External"/><Relationship Id="rId10" Type="http://schemas.openxmlformats.org/officeDocument/2006/relationships/hyperlink" Target="http://ru.wikipedia.org/wiki/%D0%9E%D1%82%D0%B5%D1%87%D0%B5%D1%81%D1%82%D0%B2%D0%B5%D0%BD%D0%BD%D0%B0%D1%8F_%D0%B2%D0%BE%D0%B9%D0%BD%D0%B0_1812_%D0%B3%D0%BE%D0%B4%D0%B0" TargetMode="External"/><Relationship Id="rId4" Type="http://schemas.openxmlformats.org/officeDocument/2006/relationships/hyperlink" Target="http://ru.wikipedia.org/wiki/50-%D0%B9_%D0%B5%D0%B3%D0%B5%D1%80%D1%81%D0%BA%D0%B8%D0%B9_%D0%BF%D0%BE%D0%BB%D0%BA" TargetMode="External"/><Relationship Id="rId9" Type="http://schemas.openxmlformats.org/officeDocument/2006/relationships/hyperlink" Target="http://ru.wikipedia.org/wiki/%D0%A1%D0%BC%D0%BE%D0%BB%D0%B5%D0%BD%D1%81%D0%BA"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ru.wikipedia.org/wiki/%D0%91%D0%B0%D0%B3%D1%80%D0%B0%D1%82%D0%B8%D0%BE%D0%BD,_%D0%9F%D1%91%D1%82%D1%80_%D0%98%D0%B2%D0%B0%D0%BD%D0%BE%D0%B2%D0%B8%D1%87" TargetMode="External"/><Relationship Id="rId13" Type="http://schemas.openxmlformats.org/officeDocument/2006/relationships/hyperlink" Target="http://ru.wikipedia.org/wiki/%D0%91%D0%BE%D1%80%D0%B8%D1%81_%D0%93%D0%BE%D0%B4%D1%83%D0%BD%D0%BE%D0%B2" TargetMode="External"/><Relationship Id="rId3" Type="http://schemas.openxmlformats.org/officeDocument/2006/relationships/hyperlink" Target="http://ru.wikipedia.org/wiki/%D0%A0%D0%B0%D0%B5%D0%B2%D1%81%D0%BA%D0%B8%D0%B9,_%D0%9D%D0%B8%D0%BA%D0%BE%D0%BB%D0%B0%D0%B9_%D0%9D%D0%B8%D0%BA%D0%BE%D0%BB%D0%B0%D0%B5%D0%B2%D0%B8%D1%87" TargetMode="External"/><Relationship Id="rId7" Type="http://schemas.openxmlformats.org/officeDocument/2006/relationships/hyperlink" Target="http://ru.wikipedia.org/wiki/15_%D0%B0%D0%B2%D0%B3%D1%83%D1%81%D1%82%D0%B0" TargetMode="External"/><Relationship Id="rId12" Type="http://schemas.openxmlformats.org/officeDocument/2006/relationships/hyperlink" Target="http://ru.wikipedia.org/wiki/%D0%94%D0%BD%D0%B5%D0%BF%D1%80" TargetMode="External"/><Relationship Id="rId2" Type="http://schemas.openxmlformats.org/officeDocument/2006/relationships/hyperlink" Target="http://ru.wikipedia.org/wiki/%D0%9A%D1%80%D0%B0%D1%81%D0%BD%D1%8B%D0%B9_(%D0%A1%D0%BC%D0%BE%D0%BB%D0%B5%D0%BD%D1%81%D0%BA%D0%B0%D1%8F_%D0%BE%D0%B1%D0%BB%D0%B0%D1%81%D1%82%D1%8C)" TargetMode="External"/><Relationship Id="rId1" Type="http://schemas.openxmlformats.org/officeDocument/2006/relationships/slideLayout" Target="../slideLayouts/slideLayout2.xml"/><Relationship Id="rId6" Type="http://schemas.openxmlformats.org/officeDocument/2006/relationships/hyperlink" Target="http://ru.wikipedia.org/wiki/%D1%EC%EE%EB%E5%ED%F1%EA%EE%E5_%F1%F0%E0%E6%E5%ED%E8%E5_(1812)" TargetMode="External"/><Relationship Id="rId11" Type="http://schemas.openxmlformats.org/officeDocument/2006/relationships/hyperlink" Target="http://ru.wikipedia.org/wiki/%D0%91%D0%B0%D1%80%D0%BA%D0%BB%D0%B0%D0%B9-%D0%B4%D0%B5-%D0%A2%D0%BE%D0%BB%D0%BB%D0%B8,_%D0%9C%D0%B8%D1%85%D0%B0%D0%B8%D0%BB_%D0%91%D0%BE%D0%B3%D0%B4%D0%B0%D0%BD%D0%BE%D0%B2%D0%B8%D1%87" TargetMode="External"/><Relationship Id="rId5" Type="http://schemas.openxmlformats.org/officeDocument/2006/relationships/hyperlink" Target="http://ru.wikipedia.org/wiki/%D0%9C%D0%B5%D0%BA%D0%BB%D0%B5%D0%BD%D0%B1%D1%83%D1%80%D0%B3-%D0%A8%D0%B2%D0%B5%D1%80%D0%B8%D0%BD%D1%81%D0%BA%D0%B8%D0%B9,_%D0%9A%D0%B0%D1%80%D0%BB_%D0%90%D0%B2%D0%B3%D1%83%D1%81%D1%82_%D0%A5%D1%80%D0%B8%D1%81%D1%82%D0%B8%D0%B0%D0%BD" TargetMode="External"/><Relationship Id="rId10" Type="http://schemas.openxmlformats.org/officeDocument/2006/relationships/hyperlink" Target="http://ru.wikipedia.org/wiki/16_%D0%B0%D0%B2%D0%B3%D1%83%D1%81%D1%82%D0%B0" TargetMode="External"/><Relationship Id="rId4" Type="http://schemas.openxmlformats.org/officeDocument/2006/relationships/hyperlink" Target="http://ru.wikipedia.org/wiki/%D0%A1%D0%BC%D0%BE%D0%BB%D0%B5%D0%BD%D1%81%D0%BA" TargetMode="External"/><Relationship Id="rId9" Type="http://schemas.openxmlformats.org/officeDocument/2006/relationships/hyperlink" Target="http://ru.wikipedia.org/wiki/%D0%9D%D0%B5%D0%B2%D0%B5%D1%80%D0%BE%D0%B2%D1%81%D0%BA%D0%B8%D0%B9,_%D0%94%D0%BC%D0%B8%D1%82%D1%80%D0%B8%D0%B9_%D0%9F%D0%B5%D1%82%D1%80%D0%BE%D0%B2%D0%B8%D1%87"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ru.wikipedia.org/wiki/%D0%A1%D0%BC%D0%BE%D0%BB%D0%B5%D0%BD%D1%81%D0%BA" TargetMode="External"/><Relationship Id="rId13" Type="http://schemas.openxmlformats.org/officeDocument/2006/relationships/hyperlink" Target="http://ru.wikipedia.org/wiki/%D0%94%D0%BD%D0%B5%D0%BF%D1%80" TargetMode="External"/><Relationship Id="rId18" Type="http://schemas.openxmlformats.org/officeDocument/2006/relationships/hyperlink" Target="http://ru.wikipedia.org/wiki/%D1%EC%EE%EB%E5%ED%F1%EA%EE%E5_%F1%F0%E0%E6%E5%ED%E8%E5_(1812)" TargetMode="External"/><Relationship Id="rId3" Type="http://schemas.openxmlformats.org/officeDocument/2006/relationships/hyperlink" Target="http://ru.wikipedia.org/wiki/%D0%9A%D1%80%D0%B0%D1%81%D0%BD%D1%8B%D0%B9_(%D0%A1%D0%BC%D0%BE%D0%BB%D0%B5%D0%BD%D1%81%D0%BA%D0%B0%D1%8F_%D0%BE%D0%B1%D0%BB%D0%B0%D1%81%D1%82%D1%8C)" TargetMode="External"/><Relationship Id="rId7" Type="http://schemas.openxmlformats.org/officeDocument/2006/relationships/hyperlink" Target="http://ru.wikipedia.org/wiki/%D0%9D%D0%B5%D0%B2%D0%B5%D1%80%D0%BE%D0%B2%D1%81%D0%BA%D0%B8%D0%B9,_%D0%94%D0%BC%D0%B8%D1%82%D1%80%D0%B8%D0%B9_%D0%9F%D0%B5%D1%82%D1%80%D0%BE%D0%B2%D0%B8%D1%87" TargetMode="External"/><Relationship Id="rId12" Type="http://schemas.openxmlformats.org/officeDocument/2006/relationships/hyperlink" Target="http://ru.wikipedia.org/wiki/%D0%94%D0%B0%D0%B2%D1%83,_%D0%9B%D1%83%D0%B8_%D0%9D%D0%B8%D0%BA%D0%BE%D0%BB%D0%B0" TargetMode="External"/><Relationship Id="rId17" Type="http://schemas.openxmlformats.org/officeDocument/2006/relationships/hyperlink" Target="http://ru.wikipedia.org/wiki/%D0%92%D0%B0%D0%BB%D1%83%D1%82%D0%B8%D0%BD%D0%BE" TargetMode="External"/><Relationship Id="rId2" Type="http://schemas.openxmlformats.org/officeDocument/2006/relationships/hyperlink" Target="http://ru.wikipedia.org/wiki/16_%D0%B0%D0%B2%D0%B3%D1%83%D1%81%D1%82%D0%B0" TargetMode="External"/><Relationship Id="rId16" Type="http://schemas.openxmlformats.org/officeDocument/2006/relationships/hyperlink" Target="http://ru.wikipedia.org/wiki/%D0%91%D0%B0%D1%80%D0%BA%D0%BB%D0%B0%D0%B9-%D0%B4%D0%B5-%D0%A2%D0%BE%D0%BB%D0%BB%D0%B8,_%D0%9C%D0%B8%D1%85%D0%B0%D0%B8%D0%BB_%D0%91%D0%BE%D0%B3%D0%B4%D0%B0%D0%BD%D0%BE%D0%B2%D0%B8%D1%87" TargetMode="External"/><Relationship Id="rId1" Type="http://schemas.openxmlformats.org/officeDocument/2006/relationships/slideLayout" Target="../slideLayouts/slideLayout2.xml"/><Relationship Id="rId6" Type="http://schemas.openxmlformats.org/officeDocument/2006/relationships/hyperlink" Target="http://ru.wikipedia.org/wiki/%D0%9F%D1%80%D1%83%D1%81%D1%81%D0%B8%D1%8F_(%D0%BA%D0%BE%D1%80%D0%BE%D0%BB%D0%B5%D0%B2%D1%81%D1%82%D0%B2%D0%BE)" TargetMode="External"/><Relationship Id="rId11" Type="http://schemas.openxmlformats.org/officeDocument/2006/relationships/hyperlink" Target="http://ru.wikipedia.org/wiki/%D0%9D%D0%B0%D0%BF%D0%BE%D0%BB%D0%B5%D0%BE%D0%BD" TargetMode="External"/><Relationship Id="rId5" Type="http://schemas.openxmlformats.org/officeDocument/2006/relationships/hyperlink" Target="http://ru.wikipedia.org/wiki/%D0%A1%D0%B5%D0%B3%D1%8E%D1%80,_%D0%A4%D0%B8%D0%BB%D0%B8%D0%BF%D0%BF_%D0%9F%D0%BE%D0%BB%D1%8C" TargetMode="External"/><Relationship Id="rId15" Type="http://schemas.openxmlformats.org/officeDocument/2006/relationships/hyperlink" Target="http://ru.wikipedia.org/wiki/%D0%A0%D0%B0%D0%B5%D0%B2%D1%81%D0%BA%D0%B8%D0%B9,_%D0%9D%D0%B8%D0%BA%D0%BE%D0%BB%D0%B0%D0%B9_%D0%9D%D0%B8%D0%BA%D0%BE%D0%BB%D0%B0%D0%B5%D0%B2%D0%B8%D1%87" TargetMode="External"/><Relationship Id="rId10" Type="http://schemas.openxmlformats.org/officeDocument/2006/relationships/hyperlink" Target="http://ru.wikipedia.org/wiki/%D0%9F%D0%B0%D1%81%D0%BA%D0%B5%D0%B2%D0%B8%D1%87,_%D0%98%D0%B2%D0%B0%D0%BD_%D0%A4%D1%91%D0%B4%D0%BE%D1%80%D0%BE%D0%B2%D0%B8%D1%87" TargetMode="External"/><Relationship Id="rId4" Type="http://schemas.openxmlformats.org/officeDocument/2006/relationships/hyperlink" Target="http://ru.wikipedia.org/wiki/%D0%9D%D0%B5%D0%B9,_%D0%9C%D0%B8%D1%88%D0%B5%D0%BB%D1%8C" TargetMode="External"/><Relationship Id="rId9" Type="http://schemas.openxmlformats.org/officeDocument/2006/relationships/hyperlink" Target="http://ru.wikipedia.org/wiki/%D0%A1%D0%B8%D0%B3%D0%B8%D0%B7%D0%BC%D1%83%D0%BD%D0%B4_III" TargetMode="External"/><Relationship Id="rId14" Type="http://schemas.openxmlformats.org/officeDocument/2006/relationships/hyperlink" Target="http://ru.wikipedia.org/wiki/%D0%91%D0%B0%D0%B3%D1%80%D0%B0%D1%82%D0%B8%D0%BE%D0%BD,_%D0%9F%D1%91%D1%82%D1%80_%D0%98%D0%B2%D0%B0%D0%BD%D0%BE%D0%B2%D0%B8%D1%87"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effectLst>
                  <a:glow rad="139700">
                    <a:schemeClr val="accent1">
                      <a:satMod val="175000"/>
                      <a:alpha val="40000"/>
                    </a:schemeClr>
                  </a:glow>
                </a:effectLst>
              </a:rPr>
              <a:t>События 1812 года</a:t>
            </a:r>
            <a:endParaRPr lang="ru-RU" dirty="0">
              <a:effectLst>
                <a:glow rad="139700">
                  <a:schemeClr val="accent1">
                    <a:satMod val="175000"/>
                    <a:alpha val="40000"/>
                  </a:schemeClr>
                </a:glow>
              </a:effectLst>
            </a:endParaRPr>
          </a:p>
        </p:txBody>
      </p:sp>
      <p:sp>
        <p:nvSpPr>
          <p:cNvPr id="3" name="Подзаголовок 2"/>
          <p:cNvSpPr>
            <a:spLocks noGrp="1"/>
          </p:cNvSpPr>
          <p:nvPr>
            <p:ph type="subTitle" idx="1"/>
          </p:nvPr>
        </p:nvSpPr>
        <p:spPr/>
        <p:txBody>
          <a:bodyPr/>
          <a:lstStyle/>
          <a:p>
            <a:endParaRPr lang="ru-RU"/>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17 августа</a:t>
            </a:r>
          </a:p>
        </p:txBody>
      </p:sp>
      <p:sp>
        <p:nvSpPr>
          <p:cNvPr id="3" name="Содержимое 2"/>
          <p:cNvSpPr>
            <a:spLocks noGrp="1"/>
          </p:cNvSpPr>
          <p:nvPr>
            <p:ph idx="1"/>
          </p:nvPr>
        </p:nvSpPr>
        <p:spPr/>
        <p:txBody>
          <a:bodyPr>
            <a:normAutofit fontScale="25000" lnSpcReduction="20000"/>
          </a:bodyPr>
          <a:lstStyle/>
          <a:p>
            <a:r>
              <a:rPr lang="ru-RU" sz="7200" dirty="0"/>
              <a:t>Корпус </a:t>
            </a:r>
            <a:r>
              <a:rPr lang="ru-RU" sz="7200" dirty="0">
                <a:hlinkClick r:id="rId2" tooltip="Раевский, Николай Николаевич"/>
              </a:rPr>
              <a:t>Раевского</a:t>
            </a:r>
            <a:r>
              <a:rPr lang="ru-RU" sz="7200" dirty="0"/>
              <a:t> в ночь с 16 на 17 августа был сменён 6-м корпусом </a:t>
            </a:r>
            <a:r>
              <a:rPr lang="ru-RU" sz="7200" dirty="0" err="1"/>
              <a:t>генерала-от-инфантерии</a:t>
            </a:r>
            <a:r>
              <a:rPr lang="ru-RU" sz="7200" dirty="0"/>
              <a:t> </a:t>
            </a:r>
            <a:r>
              <a:rPr lang="ru-RU" sz="7200" dirty="0">
                <a:hlinkClick r:id="rId3" tooltip="Дохтуров, Дмитрий Сергеевич"/>
              </a:rPr>
              <a:t>Дохтурова</a:t>
            </a:r>
            <a:r>
              <a:rPr lang="ru-RU" sz="7200" dirty="0"/>
              <a:t>, которому дополнительно придали 27-ю дивизию </a:t>
            </a:r>
            <a:r>
              <a:rPr lang="ru-RU" sz="7200" dirty="0" err="1">
                <a:hlinkClick r:id="rId4" tooltip="Неверовский, Дмитрий Петрович"/>
              </a:rPr>
              <a:t>Неверовского</a:t>
            </a:r>
            <a:r>
              <a:rPr lang="ru-RU" sz="7200" dirty="0"/>
              <a:t>, 3-ю дивизию </a:t>
            </a:r>
            <a:r>
              <a:rPr lang="ru-RU" sz="7200" dirty="0">
                <a:hlinkClick r:id="rId5" tooltip="Коновницын, Пётр Петрович"/>
              </a:rPr>
              <a:t>Коновницына</a:t>
            </a:r>
            <a:r>
              <a:rPr lang="ru-RU" sz="7200" dirty="0"/>
              <a:t> и одну бригаду дивизии </a:t>
            </a:r>
            <a:r>
              <a:rPr lang="ru-RU" sz="7200" dirty="0">
                <a:hlinkClick r:id="rId6" tooltip="Колюбакин, Пётр Михайлович"/>
              </a:rPr>
              <a:t>Колюбакина</a:t>
            </a:r>
            <a:r>
              <a:rPr lang="ru-RU" sz="7200" dirty="0"/>
              <a:t>. Войска разместили резервы под прикрытием стен в каменном городе, русская артиллерия в большом числе заняла земляные бастионы перед стенами крепости. Для поддержки обороняющихся на высотах правого берега </a:t>
            </a:r>
            <a:r>
              <a:rPr lang="ru-RU" sz="7200" dirty="0">
                <a:hlinkClick r:id="rId7" tooltip="Днепр"/>
              </a:rPr>
              <a:t>Днепра</a:t>
            </a:r>
            <a:r>
              <a:rPr lang="ru-RU" sz="7200" dirty="0"/>
              <a:t> были установлены сильные батареи. Город на левом берегу прекрасно просматривался с высот другого берега.</a:t>
            </a:r>
          </a:p>
          <a:p>
            <a:r>
              <a:rPr lang="ru-RU" sz="7200" dirty="0"/>
              <a:t>Утром </a:t>
            </a:r>
            <a:r>
              <a:rPr lang="ru-RU" sz="7200" dirty="0">
                <a:hlinkClick r:id="rId8" tooltip="Наполеон"/>
              </a:rPr>
              <a:t>Наполеон</a:t>
            </a:r>
            <a:r>
              <a:rPr lang="ru-RU" sz="7200" dirty="0"/>
              <a:t>, зная о присутствии всей русской армии, ожидал выхода противника в поле для генерального сражения. Когда ему донесли об отходе армии </a:t>
            </a:r>
            <a:r>
              <a:rPr lang="ru-RU" sz="7200" dirty="0">
                <a:hlinkClick r:id="rId9" tooltip="Багратион, Пётр Иванович"/>
              </a:rPr>
              <a:t>Багратиона</a:t>
            </a:r>
            <a:r>
              <a:rPr lang="ru-RU" sz="7200" dirty="0"/>
              <a:t>, он лично прибыл на </a:t>
            </a:r>
            <a:r>
              <a:rPr lang="ru-RU" sz="7200" dirty="0">
                <a:hlinkClick r:id="rId10" tooltip="Шеин острог (страница отсутствует)"/>
              </a:rPr>
              <a:t>Шеин острог</a:t>
            </a:r>
            <a:r>
              <a:rPr lang="ru-RU" sz="7200" dirty="0"/>
              <a:t> наблюдать передвижение русских войск. После этого он приказал найти брод для переправы и последующего удара в стык русских армий с целью их разъединить. После того, как броды не были найдены, причём несколько лошадей утонуло, он приказал начать бомбардировку и в 1 час дня повёл атаку на город с разных сторон. Французы овладели предместьями, однако не могли продвинуться дальше старой крепостной стены. Наполеон велел артиллерии пробить брешь в стене, но эта попытка не удалась, хотя местами палили из пушек почти в упор. По воспоминаниям графа </a:t>
            </a:r>
            <a:r>
              <a:rPr lang="ru-RU" sz="7200" dirty="0" err="1">
                <a:hlinkClick r:id="rId11" tooltip="Сегюр, Филипп Поль де"/>
              </a:rPr>
              <a:t>Сегюра</a:t>
            </a:r>
            <a:r>
              <a:rPr lang="ru-RU" sz="7200" dirty="0"/>
              <a:t>, осколки 12-фунтовых ядер рикошетили в ров перед стеной, вынуждая русских покинуть это укрытие. Снаряды зажгли предместья и постройки в самом городе. Атакующие французы несли большие потери</a:t>
            </a:r>
          </a:p>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18 августа</a:t>
            </a:r>
            <a:br>
              <a:rPr lang="ru-RU" b="1" dirty="0"/>
            </a:br>
            <a:endParaRPr lang="ru-RU" dirty="0"/>
          </a:p>
        </p:txBody>
      </p:sp>
      <p:sp>
        <p:nvSpPr>
          <p:cNvPr id="3" name="Содержимое 2"/>
          <p:cNvSpPr>
            <a:spLocks noGrp="1"/>
          </p:cNvSpPr>
          <p:nvPr>
            <p:ph idx="1"/>
          </p:nvPr>
        </p:nvSpPr>
        <p:spPr/>
        <p:txBody>
          <a:bodyPr>
            <a:noAutofit/>
          </a:bodyPr>
          <a:lstStyle/>
          <a:p>
            <a:r>
              <a:rPr lang="ru-RU" sz="1400" dirty="0"/>
              <a:t>На военном совете в ночь с 17 на 18 августа высказывались различные варианты дальнейших действий. Рассматривалось продолжение обороны, а возможно даже наступление на французов. Однако было сочтено нецелесообразным продолжать оборону сгоревшего города.</a:t>
            </a:r>
            <a:r>
              <a:rPr lang="ru-RU" sz="1400" baseline="30000" dirty="0">
                <a:hlinkClick r:id="rId2"/>
              </a:rPr>
              <a:t>[12]</a:t>
            </a:r>
            <a:r>
              <a:rPr lang="ru-RU" sz="1400" dirty="0"/>
              <a:t> </a:t>
            </a:r>
            <a:r>
              <a:rPr lang="ru-RU" sz="1400" dirty="0" err="1"/>
              <a:t>Клаузевиц</a:t>
            </a:r>
            <a:r>
              <a:rPr lang="ru-RU" sz="1400" dirty="0"/>
              <a:t> комментирует обстановку на </a:t>
            </a:r>
            <a:r>
              <a:rPr lang="ru-RU" sz="1400" dirty="0">
                <a:hlinkClick r:id="rId3" tooltip="18 августа"/>
              </a:rPr>
              <a:t>18 августа</a:t>
            </a:r>
            <a:r>
              <a:rPr lang="ru-RU" sz="1400" dirty="0"/>
              <a:t>:</a:t>
            </a:r>
          </a:p>
          <a:p>
            <a:r>
              <a:rPr lang="ru-RU" sz="1400" dirty="0" smtClean="0"/>
              <a:t>«</a:t>
            </a:r>
            <a:r>
              <a:rPr lang="ru-RU" sz="1400" i="1" dirty="0" smtClean="0"/>
              <a:t>Барклай достиг своей цели, правда, чисто местного характера: он не покинул Смоленска без боя… Преимущества, которыми располагал здесь Барклай, заключались, во-первых, в том, что это был бой, который никоим образом не мог привести к общему поражению, что вообще легко может иметь место, когда целиком ввязываются в серьёзный бой с противником, обладающим значительным превосходством сил… Потеряв Смоленск, Барклай мог закончить на этом операцию и продолжить своё отступление.</a:t>
            </a:r>
            <a:r>
              <a:rPr lang="ru-RU" sz="1400" dirty="0" smtClean="0"/>
              <a:t>»</a:t>
            </a:r>
          </a:p>
          <a:p>
            <a:r>
              <a:rPr lang="ru-RU" sz="1400" dirty="0" err="1">
                <a:hlinkClick r:id="rId4" tooltip="Христиан-Вильгельм Фабер-дю-Фор"/>
              </a:rPr>
              <a:t>Фабер-дю-Фор</a:t>
            </a:r>
            <a:r>
              <a:rPr lang="ru-RU" sz="1400" dirty="0"/>
              <a:t>. Около стен Смоленска. </a:t>
            </a:r>
            <a:r>
              <a:rPr lang="ru-RU" sz="1400" dirty="0">
                <a:hlinkClick r:id="rId3" tooltip="18 августа"/>
              </a:rPr>
              <a:t>18 августа</a:t>
            </a:r>
            <a:r>
              <a:rPr lang="ru-RU" sz="1400" dirty="0"/>
              <a:t> </a:t>
            </a:r>
            <a:r>
              <a:rPr lang="ru-RU" sz="1400" dirty="0">
                <a:hlinkClick r:id="rId5" tooltip="1812 год"/>
              </a:rPr>
              <a:t>1812 года</a:t>
            </a:r>
            <a:r>
              <a:rPr lang="ru-RU" sz="1400" dirty="0"/>
              <a:t>. </a:t>
            </a:r>
            <a:r>
              <a:rPr lang="ru-RU" sz="1400" dirty="0" err="1"/>
              <a:t>Вюртембергцы</a:t>
            </a:r>
            <a:r>
              <a:rPr lang="ru-RU" sz="1400" dirty="0"/>
              <a:t> под стенами Смоленска обстреливают Петербургское предместье, расположенное на другом берегу Днепра</a:t>
            </a:r>
          </a:p>
          <a:p>
            <a:r>
              <a:rPr lang="ru-RU" sz="1400" dirty="0"/>
              <a:t>В ночь с 17 на 18 августа 1-я русская армия отошла к северу по дороге к </a:t>
            </a:r>
            <a:r>
              <a:rPr lang="ru-RU" sz="1400" dirty="0">
                <a:hlinkClick r:id="rId6" tooltip="Демидов (город)"/>
              </a:rPr>
              <a:t>Поречью</a:t>
            </a:r>
            <a:r>
              <a:rPr lang="ru-RU" sz="1400" dirty="0"/>
              <a:t>, а </a:t>
            </a:r>
            <a:r>
              <a:rPr lang="ru-RU" sz="1400" dirty="0">
                <a:hlinkClick r:id="rId7" tooltip="Дохтуров, Дмитрий Сергеевич"/>
              </a:rPr>
              <a:t>Дохтуров</a:t>
            </a:r>
            <a:r>
              <a:rPr lang="ru-RU" sz="1400" dirty="0"/>
              <a:t> успел очистить </a:t>
            </a:r>
            <a:r>
              <a:rPr lang="ru-RU" sz="1400" dirty="0">
                <a:hlinkClick r:id="rId8" tooltip="Смоленск"/>
              </a:rPr>
              <a:t>Смоленск</a:t>
            </a:r>
            <a:r>
              <a:rPr lang="ru-RU" sz="1400" dirty="0"/>
              <a:t> и уничтожить мост. С утра </a:t>
            </a:r>
            <a:r>
              <a:rPr lang="ru-RU" sz="1400" dirty="0">
                <a:hlinkClick r:id="rId3" tooltip="18 августа"/>
              </a:rPr>
              <a:t>18 августа</a:t>
            </a:r>
            <a:r>
              <a:rPr lang="ru-RU" sz="1400" dirty="0"/>
              <a:t> французы под прикрытием артиллерийских батарей перешли </a:t>
            </a:r>
            <a:r>
              <a:rPr lang="ru-RU" sz="1400" dirty="0">
                <a:hlinkClick r:id="rId9" tooltip="Днепр"/>
              </a:rPr>
              <a:t>Днепр</a:t>
            </a:r>
            <a:r>
              <a:rPr lang="ru-RU" sz="1400" dirty="0"/>
              <a:t> бродом около моста и заняли выгоревшее Петербургское предместье. Русский арьергард безуспешно попытался выбить французов, под охраной которых сапёры быстро восстанавливали мост.</a:t>
            </a:r>
          </a:p>
          <a:p>
            <a:r>
              <a:rPr lang="ru-RU" sz="1400" dirty="0">
                <a:hlinkClick r:id="rId10" tooltip="Багратион, Пётр Иванович"/>
              </a:rPr>
              <a:t>Багратион</a:t>
            </a:r>
            <a:r>
              <a:rPr lang="ru-RU" sz="1400" dirty="0"/>
              <a:t> оставил свою позицию на </a:t>
            </a:r>
            <a:r>
              <a:rPr lang="ru-RU" sz="1400" dirty="0" err="1"/>
              <a:t>Валутиной</a:t>
            </a:r>
            <a:r>
              <a:rPr lang="ru-RU" sz="1400" dirty="0"/>
              <a:t> горе и двинулся на </a:t>
            </a:r>
            <a:r>
              <a:rPr lang="ru-RU" sz="1400" dirty="0">
                <a:hlinkClick r:id="rId11" tooltip="Дорогобуж"/>
              </a:rPr>
              <a:t>Дорогобуж</a:t>
            </a:r>
            <a:r>
              <a:rPr lang="ru-RU" sz="1400" dirty="0"/>
              <a:t> по Московской дороге, к </a:t>
            </a:r>
            <a:r>
              <a:rPr lang="ru-RU" sz="1400" dirty="0">
                <a:hlinkClick r:id="rId12" tooltip="Соловьева переправа"/>
              </a:rPr>
              <a:t>Соловьевой переправе</a:t>
            </a:r>
            <a:r>
              <a:rPr lang="ru-RU" sz="1400" dirty="0"/>
              <a:t> через </a:t>
            </a:r>
            <a:r>
              <a:rPr lang="ru-RU" sz="1400" dirty="0">
                <a:hlinkClick r:id="rId9" tooltip="Днепр"/>
              </a:rPr>
              <a:t>Днепр</a:t>
            </a:r>
            <a:r>
              <a:rPr lang="ru-RU" sz="1400" dirty="0"/>
              <a:t>, освобождая путь 1-й армии. Армия </a:t>
            </a:r>
            <a:r>
              <a:rPr lang="ru-RU" sz="1400" dirty="0">
                <a:hlinkClick r:id="rId13" tooltip="Барклай-де-Толли, Михаил Богданович"/>
              </a:rPr>
              <a:t>Барклая-де-Толли</a:t>
            </a:r>
            <a:r>
              <a:rPr lang="ru-RU" sz="1400" dirty="0"/>
              <a:t> выходила на Московскую дорогу кружным путём, сначала на север к </a:t>
            </a:r>
            <a:r>
              <a:rPr lang="ru-RU" sz="1400" dirty="0">
                <a:hlinkClick r:id="rId6" tooltip="Демидов (город)"/>
              </a:rPr>
              <a:t>Поречью</a:t>
            </a:r>
            <a:r>
              <a:rPr lang="ru-RU" sz="1400" dirty="0"/>
              <a:t>, потом свернула на юг и вышла на Московскую дорогу. Из </a:t>
            </a:r>
            <a:r>
              <a:rPr lang="ru-RU" sz="1400" dirty="0">
                <a:hlinkClick r:id="rId8" tooltip="Смоленск"/>
              </a:rPr>
              <a:t>Смоленска</a:t>
            </a:r>
            <a:r>
              <a:rPr lang="ru-RU" sz="1400" dirty="0"/>
              <a:t> Московскую дорогу прикрывал арьергард в несколько тысяч человек под командой генерал-майора </a:t>
            </a:r>
            <a:r>
              <a:rPr lang="ru-RU" sz="1400" dirty="0">
                <a:hlinkClick r:id="rId14" tooltip="Тучков, Александр Алексеевич"/>
              </a:rPr>
              <a:t>Тучкова 4-го</a:t>
            </a:r>
            <a:r>
              <a:rPr lang="ru-RU" sz="1400" dirty="0"/>
              <a:t>, на который сильно насел французский авангард под командованием маршала </a:t>
            </a:r>
            <a:r>
              <a:rPr lang="ru-RU" sz="1400" dirty="0">
                <a:hlinkClick r:id="rId15" tooltip="Ней, Мишель"/>
              </a:rPr>
              <a:t>Нея</a:t>
            </a:r>
            <a:r>
              <a:rPr lang="ru-RU" sz="1400" dirty="0"/>
              <a:t>.</a:t>
            </a:r>
          </a:p>
          <a:p>
            <a:r>
              <a:rPr lang="ru-RU" sz="1400" dirty="0"/>
              <a:t>Чтобы дать возможность всей 1-й армии выйти на Московскую дорогу, </a:t>
            </a:r>
            <a:r>
              <a:rPr lang="ru-RU" sz="1400" dirty="0">
                <a:hlinkClick r:id="rId16" tooltip="19 августа"/>
              </a:rPr>
              <a:t>19 августа</a:t>
            </a:r>
            <a:r>
              <a:rPr lang="ru-RU" sz="1400" dirty="0"/>
              <a:t> </a:t>
            </a:r>
            <a:r>
              <a:rPr lang="ru-RU" sz="1400" dirty="0">
                <a:hlinkClick r:id="rId13" tooltip="Барклай-де-Толли, Михаил Богданович"/>
              </a:rPr>
              <a:t>Барклай-де-Толли</a:t>
            </a:r>
            <a:r>
              <a:rPr lang="ru-RU" sz="1400" dirty="0"/>
              <a:t> провёл кровопролитное оборонительное </a:t>
            </a:r>
            <a:r>
              <a:rPr lang="ru-RU" sz="1400" dirty="0">
                <a:hlinkClick r:id="rId17" tooltip="Бой у Валутиной горы"/>
              </a:rPr>
              <a:t>сражение у </a:t>
            </a:r>
            <a:r>
              <a:rPr lang="ru-RU" sz="1400" dirty="0" err="1">
                <a:hlinkClick r:id="rId17" tooltip="Бой у Валутиной горы"/>
              </a:rPr>
              <a:t>Валутиной</a:t>
            </a:r>
            <a:r>
              <a:rPr lang="ru-RU" sz="1400" dirty="0">
                <a:hlinkClick r:id="rId17" tooltip="Бой у Валутиной горы"/>
              </a:rPr>
              <a:t> горы</a:t>
            </a:r>
            <a:r>
              <a:rPr lang="ru-RU" sz="1400" dirty="0"/>
              <a:t> близ реки </a:t>
            </a:r>
            <a:r>
              <a:rPr lang="ru-RU" sz="1400" dirty="0">
                <a:hlinkClick r:id="rId18" tooltip="Колодня (река)"/>
              </a:rPr>
              <a:t>Колодни</a:t>
            </a:r>
            <a:r>
              <a:rPr lang="ru-RU" sz="1400" dirty="0"/>
              <a:t>.</a:t>
            </a:r>
          </a:p>
          <a:p>
            <a:endParaRPr lang="ru-RU" sz="1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Итоги Смоленского сражения</a:t>
            </a:r>
            <a:br>
              <a:rPr lang="ru-RU" dirty="0"/>
            </a:br>
            <a:endParaRPr lang="ru-RU" dirty="0"/>
          </a:p>
        </p:txBody>
      </p:sp>
      <p:sp>
        <p:nvSpPr>
          <p:cNvPr id="3" name="Содержимое 2"/>
          <p:cNvSpPr>
            <a:spLocks noGrp="1"/>
          </p:cNvSpPr>
          <p:nvPr>
            <p:ph idx="1"/>
          </p:nvPr>
        </p:nvSpPr>
        <p:spPr/>
        <p:txBody>
          <a:bodyPr>
            <a:normAutofit fontScale="25000" lnSpcReduction="20000"/>
          </a:bodyPr>
          <a:lstStyle/>
          <a:p>
            <a:r>
              <a:rPr lang="ru-RU" sz="4800" dirty="0"/>
              <a:t>20—22 августа разрушенный </a:t>
            </a:r>
            <a:r>
              <a:rPr lang="ru-RU" sz="4800" dirty="0">
                <a:hlinkClick r:id="rId2" tooltip="Смоленск"/>
              </a:rPr>
              <a:t>Смоленск</a:t>
            </a:r>
            <a:r>
              <a:rPr lang="ru-RU" sz="4800" dirty="0"/>
              <a:t> очистили от трупов. Эту неблагодарную задачу </a:t>
            </a:r>
            <a:r>
              <a:rPr lang="ru-RU" sz="4800" dirty="0">
                <a:hlinkClick r:id="rId3" tooltip="Наполеон"/>
              </a:rPr>
              <a:t>Наполеон</a:t>
            </a:r>
            <a:r>
              <a:rPr lang="ru-RU" sz="4800" dirty="0"/>
              <a:t> поручил 8-му </a:t>
            </a:r>
            <a:r>
              <a:rPr lang="ru-RU" sz="4800" dirty="0">
                <a:hlinkClick r:id="rId4" tooltip="Вестфалия"/>
              </a:rPr>
              <a:t>Вестфальскому</a:t>
            </a:r>
            <a:r>
              <a:rPr lang="ru-RU" sz="4800" dirty="0"/>
              <a:t> корпусу как наказание за промедление в </a:t>
            </a:r>
            <a:r>
              <a:rPr lang="ru-RU" sz="4800" dirty="0">
                <a:hlinkClick r:id="rId5" tooltip="Бой у Валутиной горы"/>
              </a:rPr>
              <a:t>сражении у </a:t>
            </a:r>
            <a:r>
              <a:rPr lang="ru-RU" sz="4800" dirty="0" err="1">
                <a:hlinkClick r:id="rId5" tooltip="Бой у Валутиной горы"/>
              </a:rPr>
              <a:t>Валутиной</a:t>
            </a:r>
            <a:r>
              <a:rPr lang="ru-RU" sz="4800" dirty="0">
                <a:hlinkClick r:id="rId5" tooltip="Бой у Валутиной горы"/>
              </a:rPr>
              <a:t> горы</a:t>
            </a:r>
            <a:r>
              <a:rPr lang="ru-RU" sz="4800" dirty="0"/>
              <a:t>.</a:t>
            </a:r>
          </a:p>
          <a:p>
            <a:r>
              <a:rPr lang="ru-RU" sz="4800" dirty="0">
                <a:hlinkClick r:id="rId6" tooltip="25 августа"/>
              </a:rPr>
              <a:t>25 августа</a:t>
            </a:r>
            <a:r>
              <a:rPr lang="ru-RU" sz="4800" dirty="0"/>
              <a:t> Наполеон в карете выехал из Смоленска. Уже в </a:t>
            </a:r>
            <a:r>
              <a:rPr lang="ru-RU" sz="4800" dirty="0">
                <a:hlinkClick r:id="rId7" tooltip="Дорогобуж"/>
              </a:rPr>
              <a:t>Дорогобуже</a:t>
            </a:r>
            <a:r>
              <a:rPr lang="ru-RU" sz="4800" dirty="0"/>
              <a:t> начались пожары; </a:t>
            </a:r>
            <a:r>
              <a:rPr lang="ru-RU" sz="4800" dirty="0">
                <a:hlinkClick r:id="rId8" tooltip="Вязьма"/>
              </a:rPr>
              <a:t>Вязьма</a:t>
            </a:r>
            <a:r>
              <a:rPr lang="ru-RU" sz="4800" dirty="0"/>
              <a:t> покинута жителями, а через 2 часа после вступления французов и здесь вспыхивают пожары. </a:t>
            </a:r>
            <a:r>
              <a:rPr lang="ru-RU" sz="4800" dirty="0" err="1">
                <a:hlinkClick r:id="rId9" tooltip="Гжатск"/>
              </a:rPr>
              <a:t>Гжатск</a:t>
            </a:r>
            <a:r>
              <a:rPr lang="ru-RU" sz="4800" dirty="0"/>
              <a:t> совершенно пуст. Вся местность, через которую проходит </a:t>
            </a:r>
            <a:r>
              <a:rPr lang="ru-RU" sz="4800" dirty="0">
                <a:hlinkClick r:id="rId10" tooltip="Великая Армия"/>
              </a:rPr>
              <a:t>Великая Армия</a:t>
            </a:r>
            <a:r>
              <a:rPr lang="ru-RU" sz="4800" dirty="0"/>
              <a:t>, опустошена отчасти жителями, отчасти самим неприятелем. Именно развёртывание всенародной войны </a:t>
            </a:r>
            <a:r>
              <a:rPr lang="ru-RU" sz="4800" dirty="0" err="1">
                <a:hlinkClick r:id="rId11" tooltip="Клаузевиц, Карл"/>
              </a:rPr>
              <a:t>Клаузевиц</a:t>
            </a:r>
            <a:r>
              <a:rPr lang="ru-RU" sz="4800" dirty="0"/>
              <a:t> туманно назвал: «</a:t>
            </a:r>
            <a:r>
              <a:rPr lang="ru-RU" sz="4800" i="1" dirty="0"/>
              <a:t>форма и оборот, вполне отвечавших для русских смыслу кампании</a:t>
            </a:r>
            <a:r>
              <a:rPr lang="ru-RU" sz="4800" dirty="0"/>
              <a:t>».</a:t>
            </a:r>
          </a:p>
          <a:p>
            <a:r>
              <a:rPr lang="ru-RU" sz="4800" dirty="0"/>
              <a:t>В надписи на 8-й стене галереи воинской славы </a:t>
            </a:r>
            <a:r>
              <a:rPr lang="ru-RU" sz="4800" dirty="0">
                <a:hlinkClick r:id="rId12" tooltip="Храм Христа Спасителя"/>
              </a:rPr>
              <a:t>храма Христа Спасителя</a:t>
            </a:r>
            <a:r>
              <a:rPr lang="ru-RU" sz="4800" dirty="0"/>
              <a:t> указано, что русские потеряли в Смоленском сражении 2 генералов убитыми и 4 ранеными, 6 тысяч нижних чинов выбыло из строя. Потери в 6 тысяч солдат приводит генерал-квартирмейстер полковник Толь.</a:t>
            </a:r>
            <a:r>
              <a:rPr lang="ru-RU" sz="4800" baseline="30000" dirty="0">
                <a:hlinkClick r:id="rId13"/>
              </a:rPr>
              <a:t>[13]</a:t>
            </a:r>
            <a:r>
              <a:rPr lang="ru-RU" sz="4800" dirty="0"/>
              <a:t> </a:t>
            </a:r>
            <a:r>
              <a:rPr lang="ru-RU" sz="4800" dirty="0">
                <a:hlinkClick r:id="rId14" tooltip="Барклай-де-Толли, Михаил Богданович"/>
              </a:rPr>
              <a:t>Барклай-де-Толли</a:t>
            </a:r>
            <a:r>
              <a:rPr lang="ru-RU" sz="4800" dirty="0"/>
              <a:t> написал о том, что в наиболее ожесточённый день битвы, 17 августа, русские потеряли 4 тысячи. Если ограничивать Смоленское сражение 16—17 августа и не считать раненых в госпиталях </a:t>
            </a:r>
            <a:r>
              <a:rPr lang="ru-RU" sz="4800" dirty="0">
                <a:hlinkClick r:id="rId2" tooltip="Смоленск"/>
              </a:rPr>
              <a:t>Смоленска</a:t>
            </a:r>
            <a:r>
              <a:rPr lang="ru-RU" sz="4800" dirty="0"/>
              <a:t> (потери в более ранних сражениях), то потери русской стороны согласно достоверным свидетельствам, составляют около 6 тысяч человек. В это число не входит потеря 1500 солдат </a:t>
            </a:r>
            <a:r>
              <a:rPr lang="ru-RU" sz="4800" dirty="0" err="1"/>
              <a:t>дивизии</a:t>
            </a:r>
            <a:r>
              <a:rPr lang="ru-RU" sz="4800" dirty="0" err="1">
                <a:hlinkClick r:id="rId15" tooltip="Неверовский, Дмитрий Петрович"/>
              </a:rPr>
              <a:t>Неверовского</a:t>
            </a:r>
            <a:r>
              <a:rPr lang="ru-RU" sz="4800" dirty="0"/>
              <a:t> при отступлении из </a:t>
            </a:r>
            <a:r>
              <a:rPr lang="ru-RU" sz="4800" dirty="0">
                <a:hlinkClick r:id="rId16" tooltip="Красный (Смоленская область)"/>
              </a:rPr>
              <a:t>Красного</a:t>
            </a:r>
            <a:r>
              <a:rPr lang="ru-RU" sz="4800" dirty="0"/>
              <a:t> 14 августа.</a:t>
            </a:r>
          </a:p>
          <a:p>
            <a:r>
              <a:rPr lang="ru-RU" sz="4800" dirty="0"/>
              <a:t>Памятник защитникам Смоленска</a:t>
            </a:r>
          </a:p>
          <a:p>
            <a:r>
              <a:rPr lang="ru-RU" sz="4800" dirty="0"/>
              <a:t>По многочисленным воспоминаниям французов, в горевшем </a:t>
            </a:r>
            <a:r>
              <a:rPr lang="ru-RU" sz="4800" dirty="0">
                <a:hlinkClick r:id="rId2" tooltip="Смоленск"/>
              </a:rPr>
              <a:t>Смоленске</a:t>
            </a:r>
            <a:r>
              <a:rPr lang="ru-RU" sz="4800" dirty="0"/>
              <a:t> погибло много русских раненых, эвакуированных в город ранее из разных мест. Оставшиеся в живых были лишены медицинской помощи, так как даже на раненых французов не хватало перевязочных материалов.</a:t>
            </a:r>
          </a:p>
          <a:p>
            <a:r>
              <a:rPr lang="ru-RU" sz="4800" dirty="0"/>
              <a:t>Потери французов советские историки указывают в 20 тысяч человек, следуя за </a:t>
            </a:r>
            <a:r>
              <a:rPr lang="ru-RU" sz="4800" dirty="0" err="1">
                <a:hlinkClick r:id="rId11" tooltip="Клаузевиц, Карл"/>
              </a:rPr>
              <a:t>Клаузевицом</a:t>
            </a:r>
            <a:r>
              <a:rPr lang="ru-RU" sz="4800" dirty="0"/>
              <a:t>, который дал такую оценку на основании сокращения численности </a:t>
            </a:r>
            <a:r>
              <a:rPr lang="ru-RU" sz="4800" dirty="0">
                <a:hlinkClick r:id="rId17" tooltip="Великая армия"/>
              </a:rPr>
              <a:t>Великой Армии</a:t>
            </a:r>
            <a:r>
              <a:rPr lang="ru-RU" sz="4800" dirty="0"/>
              <a:t> за время </a:t>
            </a:r>
            <a:r>
              <a:rPr lang="ru-RU" sz="4800" dirty="0" err="1"/>
              <a:t>от</a:t>
            </a:r>
            <a:r>
              <a:rPr lang="ru-RU" sz="4800" dirty="0" err="1">
                <a:hlinkClick r:id="rId2" tooltip="Смоленск"/>
              </a:rPr>
              <a:t>Смоленска</a:t>
            </a:r>
            <a:r>
              <a:rPr lang="ru-RU" sz="4800" dirty="0"/>
              <a:t> до </a:t>
            </a:r>
            <a:r>
              <a:rPr lang="ru-RU" sz="4800" dirty="0">
                <a:hlinkClick r:id="rId18" tooltip="Бородинское сражение"/>
              </a:rPr>
              <a:t>Бородино</a:t>
            </a:r>
            <a:r>
              <a:rPr lang="ru-RU" sz="4800" dirty="0"/>
              <a:t>. Оценка </a:t>
            </a:r>
            <a:r>
              <a:rPr lang="ru-RU" sz="4800" dirty="0" err="1"/>
              <a:t>Клаузевица</a:t>
            </a:r>
            <a:r>
              <a:rPr lang="ru-RU" sz="4800" dirty="0"/>
              <a:t> очень неточная из-за больших </a:t>
            </a:r>
            <a:r>
              <a:rPr lang="ru-RU" sz="4800" dirty="0" err="1"/>
              <a:t>небоевых</a:t>
            </a:r>
            <a:r>
              <a:rPr lang="ru-RU" sz="4800" dirty="0"/>
              <a:t> потерь французской армии на марше. Инспектор смотров при Главном штабе Наполеона, барон Денье, оценил потери Наполеона в 12 тысяч человек.</a:t>
            </a:r>
            <a:r>
              <a:rPr lang="ru-RU" sz="4800" baseline="30000" dirty="0">
                <a:hlinkClick r:id="rId13"/>
              </a:rPr>
              <a:t>[14]</a:t>
            </a:r>
            <a:r>
              <a:rPr lang="ru-RU" sz="4800" dirty="0"/>
              <a:t> Его показания можно принять за наиболее достоверные, так как через него проходили рапорты корпусных командиров о потерях. Именно на его цифрах основывается наиболее распространённая оценка потерь французской армии при Бородино, хотя она и оспаривается многими историками как заниженная.</a:t>
            </a:r>
          </a:p>
          <a:p>
            <a:r>
              <a:rPr lang="ru-RU" sz="4800" dirty="0"/>
              <a:t>Главный французский медик Ларей оценил потери своей армии в 1200 убитых и 6 тысяч раненых,</a:t>
            </a:r>
            <a:r>
              <a:rPr lang="ru-RU" sz="4800" baseline="30000" dirty="0">
                <a:hlinkClick r:id="rId13"/>
              </a:rPr>
              <a:t>[15]</a:t>
            </a:r>
            <a:r>
              <a:rPr lang="ru-RU" sz="4800" dirty="0"/>
              <a:t> однако его сведения о потерях при </a:t>
            </a:r>
            <a:r>
              <a:rPr lang="ru-RU" sz="4800" dirty="0">
                <a:hlinkClick r:id="rId18" tooltip="Бородинское сражение"/>
              </a:rPr>
              <a:t>Бородино</a:t>
            </a:r>
            <a:r>
              <a:rPr lang="ru-RU" sz="4800" dirty="0"/>
              <a:t> оказались сильно заниженными. Возможно, то же самое наблюдается и при оценке им потерь в </a:t>
            </a:r>
            <a:r>
              <a:rPr lang="ru-RU" sz="4800" dirty="0">
                <a:hlinkClick r:id="rId2" tooltip="Смоленск"/>
              </a:rPr>
              <a:t>Смоленске</a:t>
            </a:r>
            <a:r>
              <a:rPr lang="ru-RU" sz="4800" dirty="0"/>
              <a:t>.</a:t>
            </a:r>
          </a:p>
          <a:p>
            <a:r>
              <a:rPr lang="ru-RU" sz="4800" dirty="0"/>
              <a:t>Следует отметить, что французская историография оценивает потери </a:t>
            </a:r>
            <a:r>
              <a:rPr lang="ru-RU" sz="4800" dirty="0">
                <a:hlinkClick r:id="rId19" tooltip="Первая Французская империя"/>
              </a:rPr>
              <a:t>Франции</a:t>
            </a:r>
            <a:r>
              <a:rPr lang="ru-RU" sz="4800" dirty="0"/>
              <a:t> в 6-7 тысяч, </a:t>
            </a:r>
            <a:r>
              <a:rPr lang="ru-RU" sz="4800" dirty="0">
                <a:hlinkClick r:id="rId20" tooltip="Российская империя"/>
              </a:rPr>
              <a:t>России</a:t>
            </a:r>
            <a:r>
              <a:rPr lang="ru-RU" sz="4800" dirty="0"/>
              <a:t> — в 12-13 тысяч.</a:t>
            </a:r>
          </a:p>
          <a:p>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Бородинское сражение</a:t>
            </a:r>
            <a:endParaRPr lang="ru-RU" dirty="0"/>
          </a:p>
        </p:txBody>
      </p:sp>
      <p:sp>
        <p:nvSpPr>
          <p:cNvPr id="3" name="Содержимое 2"/>
          <p:cNvSpPr>
            <a:spLocks noGrp="1"/>
          </p:cNvSpPr>
          <p:nvPr>
            <p:ph idx="1"/>
          </p:nvPr>
        </p:nvSpPr>
        <p:spPr/>
        <p:txBody>
          <a:bodyPr>
            <a:normAutofit fontScale="25000" lnSpcReduction="20000"/>
          </a:bodyPr>
          <a:lstStyle/>
          <a:p>
            <a:r>
              <a:rPr lang="ru-RU" sz="8000" dirty="0"/>
              <a:t>С начала вторжения </a:t>
            </a:r>
            <a:r>
              <a:rPr lang="ru-RU" sz="8000" dirty="0">
                <a:hlinkClick r:id="rId2" tooltip="Великая армия"/>
              </a:rPr>
              <a:t>французской армии</a:t>
            </a:r>
            <a:r>
              <a:rPr lang="ru-RU" sz="8000" dirty="0"/>
              <a:t> на территорию </a:t>
            </a:r>
            <a:r>
              <a:rPr lang="ru-RU" sz="8000" dirty="0">
                <a:hlinkClick r:id="rId3" tooltip="Российская империя"/>
              </a:rPr>
              <a:t>Российской империи</a:t>
            </a:r>
            <a:r>
              <a:rPr lang="ru-RU" sz="8000" dirty="0"/>
              <a:t> в июне 1812 года, русские войска постоянно отступали. Быстрое продвижение и подавляющее численное превосходство французов лишали возможности главнокомандующего русской армией, </a:t>
            </a:r>
            <a:r>
              <a:rPr lang="ru-RU" sz="8000" dirty="0" err="1">
                <a:hlinkClick r:id="rId4" tooltip="Генерал от инфантерии"/>
              </a:rPr>
              <a:t>генерала-от-инфантерии</a:t>
            </a:r>
            <a:r>
              <a:rPr lang="ru-RU" sz="8000" dirty="0"/>
              <a:t> </a:t>
            </a:r>
            <a:r>
              <a:rPr lang="ru-RU" sz="8000" dirty="0">
                <a:hlinkClick r:id="rId5" tooltip="Барклай-де-Толли, Михаил Богданович"/>
              </a:rPr>
              <a:t>Барклая-де-Толли</a:t>
            </a:r>
            <a:r>
              <a:rPr lang="ru-RU" sz="8000" dirty="0"/>
              <a:t>, подготовить войска к сражению. Затянувшееся отступление вызвало общественное недовольство, поэтому император </a:t>
            </a:r>
            <a:r>
              <a:rPr lang="ru-RU" sz="8000" dirty="0">
                <a:hlinkClick r:id="rId6" tooltip="Александр I"/>
              </a:rPr>
              <a:t>Александр I</a:t>
            </a:r>
            <a:r>
              <a:rPr lang="ru-RU" sz="8000" dirty="0"/>
              <a:t> сместил Барклая-де-Толли и назначил главнокомандующим </a:t>
            </a:r>
            <a:r>
              <a:rPr lang="ru-RU" sz="8000" dirty="0" err="1"/>
              <a:t>генерала-от-инфантерии</a:t>
            </a:r>
            <a:r>
              <a:rPr lang="ru-RU" sz="8000" dirty="0"/>
              <a:t> </a:t>
            </a:r>
            <a:r>
              <a:rPr lang="ru-RU" sz="8000" dirty="0">
                <a:hlinkClick r:id="rId7" tooltip="Кутузов, Михаил Илларионович"/>
              </a:rPr>
              <a:t>Кутузова</a:t>
            </a:r>
            <a:r>
              <a:rPr lang="ru-RU" sz="8000" baseline="30000" dirty="0">
                <a:hlinkClick r:id="rId8"/>
              </a:rPr>
              <a:t>[4]</a:t>
            </a:r>
            <a:r>
              <a:rPr lang="ru-RU" sz="8000" dirty="0"/>
              <a:t>. Однако и новый главнокомандующий избрал путь отступления. Стратегия, выбранная Кутузовым, была основана с одной стороны на изнурении противника, с другой — на ожидании подкреплений, достаточных для решающего сражения с армией Наполеона</a:t>
            </a:r>
            <a:r>
              <a:rPr lang="ru-RU" sz="8000" baseline="30000" dirty="0">
                <a:hlinkClick r:id="rId8"/>
              </a:rPr>
              <a:t>[5]</a:t>
            </a:r>
            <a:r>
              <a:rPr lang="ru-RU" sz="8000" dirty="0"/>
              <a:t>.</a:t>
            </a:r>
          </a:p>
          <a:p>
            <a:r>
              <a:rPr lang="ru-RU" sz="8000" dirty="0"/>
              <a:t>22 августа (</a:t>
            </a:r>
            <a:r>
              <a:rPr lang="ru-RU" sz="8000" dirty="0">
                <a:hlinkClick r:id="rId9" tooltip="3 сентября"/>
              </a:rPr>
              <a:t>3 сентября</a:t>
            </a:r>
            <a:r>
              <a:rPr lang="ru-RU" sz="8000" dirty="0"/>
              <a:t>) русская армия, отступавшая от </a:t>
            </a:r>
            <a:r>
              <a:rPr lang="ru-RU" sz="8000" dirty="0">
                <a:hlinkClick r:id="rId10" tooltip="Смоленск"/>
              </a:rPr>
              <a:t>Смоленска</a:t>
            </a:r>
            <a:r>
              <a:rPr lang="ru-RU" sz="8000" dirty="0"/>
              <a:t>, расположилась у села </a:t>
            </a:r>
            <a:r>
              <a:rPr lang="ru-RU" sz="8000" dirty="0">
                <a:hlinkClick r:id="rId11" tooltip="Бородино (деревня, Можайский район)"/>
              </a:rPr>
              <a:t>Бородино</a:t>
            </a:r>
            <a:r>
              <a:rPr lang="ru-RU" sz="8000" dirty="0"/>
              <a:t>, в 125 км от </a:t>
            </a:r>
            <a:r>
              <a:rPr lang="ru-RU" sz="8000" dirty="0">
                <a:hlinkClick r:id="rId12" tooltip="Москва"/>
              </a:rPr>
              <a:t>Москвы</a:t>
            </a:r>
            <a:r>
              <a:rPr lang="ru-RU" sz="8000" dirty="0"/>
              <a:t>, где Кутузов решил дать генеральное сражение; откладывать его дальше было невозможно, так как </a:t>
            </a:r>
            <a:r>
              <a:rPr lang="ru-RU" sz="8000" dirty="0" err="1"/>
              <a:t>император</a:t>
            </a:r>
            <a:r>
              <a:rPr lang="ru-RU" sz="8000" dirty="0" err="1">
                <a:hlinkClick r:id="rId6" tooltip="Александр I"/>
              </a:rPr>
              <a:t>Александр</a:t>
            </a:r>
            <a:r>
              <a:rPr lang="ru-RU" sz="8000" dirty="0"/>
              <a:t> требовал от Кутузова остановить продвижение императора </a:t>
            </a:r>
            <a:r>
              <a:rPr lang="ru-RU" sz="8000" dirty="0">
                <a:hlinkClick r:id="rId13" tooltip="Наполеон I Бонапарт"/>
              </a:rPr>
              <a:t>Наполеона</a:t>
            </a:r>
            <a:r>
              <a:rPr lang="ru-RU" sz="8000" dirty="0"/>
              <a:t> к Москве</a:t>
            </a:r>
            <a:r>
              <a:rPr lang="ru-RU" sz="8000" baseline="30000" dirty="0">
                <a:hlinkClick r:id="rId8"/>
              </a:rPr>
              <a:t>[5]</a:t>
            </a:r>
            <a:r>
              <a:rPr lang="ru-RU" sz="8000" dirty="0"/>
              <a:t>.</a:t>
            </a:r>
          </a:p>
          <a:p>
            <a:r>
              <a:rPr lang="ru-RU" sz="8000" dirty="0"/>
              <a:t>24 августа (</a:t>
            </a:r>
            <a:r>
              <a:rPr lang="ru-RU" sz="8000" dirty="0">
                <a:hlinkClick r:id="rId14" tooltip="5 сентября"/>
              </a:rPr>
              <a:t>5 сентября</a:t>
            </a:r>
            <a:r>
              <a:rPr lang="ru-RU" sz="8000" dirty="0"/>
              <a:t>) состоялось сражение при </a:t>
            </a:r>
            <a:r>
              <a:rPr lang="ru-RU" sz="8000" dirty="0" err="1"/>
              <a:t>Шевардинском</a:t>
            </a:r>
            <a:r>
              <a:rPr lang="ru-RU" sz="8000" dirty="0"/>
              <a:t> </a:t>
            </a:r>
            <a:r>
              <a:rPr lang="ru-RU" sz="8000" dirty="0">
                <a:hlinkClick r:id="rId15" tooltip="Редут"/>
              </a:rPr>
              <a:t>редуте</a:t>
            </a:r>
            <a:r>
              <a:rPr lang="ru-RU" sz="8000" dirty="0"/>
              <a:t>, которое задержало французские войска и дало возможность русским построить укрепления на основных позициях</a:t>
            </a:r>
          </a:p>
          <a:p>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Число войск</a:t>
            </a:r>
            <a:br>
              <a:rPr lang="ru-RU" b="1" dirty="0"/>
            </a:br>
            <a:endParaRPr lang="ru-RU" dirty="0"/>
          </a:p>
        </p:txBody>
      </p:sp>
      <p:sp>
        <p:nvSpPr>
          <p:cNvPr id="3" name="Содержимое 2"/>
          <p:cNvSpPr>
            <a:spLocks noGrp="1"/>
          </p:cNvSpPr>
          <p:nvPr>
            <p:ph idx="1"/>
          </p:nvPr>
        </p:nvSpPr>
        <p:spPr/>
        <p:txBody>
          <a:bodyPr>
            <a:noAutofit/>
          </a:bodyPr>
          <a:lstStyle/>
          <a:p>
            <a:r>
              <a:rPr lang="ru-RU" sz="1200" dirty="0"/>
              <a:t>Общая численность </a:t>
            </a:r>
            <a:r>
              <a:rPr lang="ru-RU" sz="1200" dirty="0">
                <a:hlinkClick r:id="rId2" tooltip="Русская армия 1812 года"/>
              </a:rPr>
              <a:t>русской армии</a:t>
            </a:r>
            <a:r>
              <a:rPr lang="ru-RU" sz="1200" dirty="0"/>
              <a:t> определяется в 112—120 тысяч человек:</a:t>
            </a:r>
          </a:p>
          <a:p>
            <a:r>
              <a:rPr lang="ru-RU" sz="1200" dirty="0"/>
              <a:t>историк </a:t>
            </a:r>
            <a:r>
              <a:rPr lang="ru-RU" sz="1200" dirty="0">
                <a:hlinkClick r:id="rId3" tooltip="Богданович, Модест Иванович"/>
              </a:rPr>
              <a:t>Богданович</a:t>
            </a:r>
            <a:r>
              <a:rPr lang="ru-RU" sz="1200" dirty="0"/>
              <a:t>: 103 тысячи регулярных войск (72 тысячи пехоты, 17 тысяч кавалерии, 14 тысяч артиллеристов), 7 тысяч казаков и 10 тысяч ратников ополчения, 640</a:t>
            </a:r>
            <a:r>
              <a:rPr lang="ru-RU" sz="1200" dirty="0">
                <a:hlinkClick r:id="rId4" tooltip="Пушка"/>
              </a:rPr>
              <a:t>орудий</a:t>
            </a:r>
            <a:r>
              <a:rPr lang="ru-RU" sz="1200" dirty="0"/>
              <a:t>. Итого 120 тысяч человек</a:t>
            </a:r>
            <a:r>
              <a:rPr lang="ru-RU" sz="1200" baseline="30000" dirty="0">
                <a:hlinkClick r:id="rId5"/>
              </a:rPr>
              <a:t>[12]</a:t>
            </a:r>
            <a:r>
              <a:rPr lang="ru-RU" sz="1200" dirty="0"/>
              <a:t>.</a:t>
            </a:r>
          </a:p>
          <a:p>
            <a:r>
              <a:rPr lang="ru-RU" sz="1200" dirty="0"/>
              <a:t>из мемуаров генерала </a:t>
            </a:r>
            <a:r>
              <a:rPr lang="ru-RU" sz="1200" dirty="0">
                <a:hlinkClick r:id="rId6" tooltip="Толь, Карл Фёдорович"/>
              </a:rPr>
              <a:t>Толя</a:t>
            </a:r>
            <a:r>
              <a:rPr lang="ru-RU" sz="1200" dirty="0"/>
              <a:t>: 95 тысяч регулярных войск, 7 тысяч казаков и 10 тысяч ратников ополчения, 640 орудий</a:t>
            </a:r>
            <a:r>
              <a:rPr lang="ru-RU" sz="1200" baseline="30000" dirty="0">
                <a:hlinkClick r:id="rId5"/>
              </a:rPr>
              <a:t>[13]</a:t>
            </a:r>
            <a:r>
              <a:rPr lang="ru-RU" sz="1200" dirty="0"/>
              <a:t>. Итого 112 тысяч человек.</a:t>
            </a:r>
          </a:p>
          <a:p>
            <a:r>
              <a:rPr lang="ru-RU" sz="1200" dirty="0"/>
              <a:t>Численность </a:t>
            </a:r>
            <a:r>
              <a:rPr lang="ru-RU" sz="1200" dirty="0">
                <a:hlinkClick r:id="rId7" tooltip="Великая армия"/>
              </a:rPr>
              <a:t>французской армии</a:t>
            </a:r>
            <a:r>
              <a:rPr lang="ru-RU" sz="1200" dirty="0"/>
              <a:t> оценивается около 136 тысяч солдат и 587 орудий:</a:t>
            </a:r>
          </a:p>
          <a:p>
            <a:r>
              <a:rPr lang="ru-RU" sz="1200" dirty="0"/>
              <a:t>Согласно данным маркиза </a:t>
            </a:r>
            <a:r>
              <a:rPr lang="ru-RU" sz="1200" dirty="0" err="1">
                <a:hlinkClick r:id="rId8" tooltip="Шамбре, Жорж"/>
              </a:rPr>
              <a:t>Шамбре</a:t>
            </a:r>
            <a:r>
              <a:rPr lang="ru-RU" sz="1200" dirty="0"/>
              <a:t>, перекличка, проведённая 21 августа (</a:t>
            </a:r>
            <a:r>
              <a:rPr lang="ru-RU" sz="1200" dirty="0">
                <a:hlinkClick r:id="rId9" tooltip="2 сентября"/>
              </a:rPr>
              <a:t>2 сентября</a:t>
            </a:r>
            <a:r>
              <a:rPr lang="ru-RU" sz="1200" dirty="0"/>
              <a:t>), показала наличие в составе французской армии 133 815 строевых чинов (за некоторых отставших солдат их товарищи отозвались «заочно», рассчитывая, что те догонят армию). Однако это число не учитывает 1 500 сабель кавалерийской бригады </a:t>
            </a:r>
            <a:r>
              <a:rPr lang="ru-RU" sz="1200" dirty="0">
                <a:hlinkClick r:id="rId10" tooltip="Дивизионный генерал"/>
              </a:rPr>
              <a:t>дивизионного генерала</a:t>
            </a:r>
            <a:r>
              <a:rPr lang="ru-RU" sz="1200" dirty="0"/>
              <a:t> </a:t>
            </a:r>
            <a:r>
              <a:rPr lang="ru-RU" sz="1200" dirty="0" err="1">
                <a:hlinkClick r:id="rId11" tooltip="Пажоль, Пьер Клод"/>
              </a:rPr>
              <a:t>Пажоля</a:t>
            </a:r>
            <a:r>
              <a:rPr lang="ru-RU" sz="1200" dirty="0"/>
              <a:t>, подошедших позже, и 3 тысячи строевых чинов главной квартиры</a:t>
            </a:r>
            <a:r>
              <a:rPr lang="ru-RU" sz="1200" baseline="30000" dirty="0">
                <a:hlinkClick r:id="rId5"/>
              </a:rPr>
              <a:t>[14]</a:t>
            </a:r>
            <a:r>
              <a:rPr lang="ru-RU" sz="1200" dirty="0"/>
              <a:t>.</a:t>
            </a:r>
          </a:p>
          <a:p>
            <a:r>
              <a:rPr lang="ru-RU" sz="1200" dirty="0"/>
              <a:t>Кроме того, учёт в составе русской армии ополченцев подразумевает добавление к регулярной французской армии многочисленных </a:t>
            </a:r>
            <a:r>
              <a:rPr lang="ru-RU" sz="1200" dirty="0" err="1">
                <a:hlinkClick r:id="rId12" tooltip="Некомбатанты"/>
              </a:rPr>
              <a:t>некомбатантов</a:t>
            </a:r>
            <a:r>
              <a:rPr lang="ru-RU" sz="1200" dirty="0"/>
              <a:t> (15 тысяч), присутствовавших во французском лагере и по боеспособности соответствовавших русским ополченцам. То есть численность французской армии также возрастает. Подобно русским ополченцам, французские </a:t>
            </a:r>
            <a:r>
              <a:rPr lang="ru-RU" sz="1200" dirty="0" err="1"/>
              <a:t>некомбатанты</a:t>
            </a:r>
            <a:r>
              <a:rPr lang="ru-RU" sz="1200" dirty="0"/>
              <a:t> выполняли вспомогательные функции — выносили раненых, разносили воду и прочее.</a:t>
            </a:r>
          </a:p>
          <a:p>
            <a:r>
              <a:rPr lang="ru-RU" sz="1200" dirty="0"/>
              <a:t>Для </a:t>
            </a:r>
            <a:r>
              <a:rPr lang="ru-RU" sz="1200" dirty="0">
                <a:hlinkClick r:id="rId13" tooltip="Военная история"/>
              </a:rPr>
              <a:t>военной истории</a:t>
            </a:r>
            <a:r>
              <a:rPr lang="ru-RU" sz="1200" dirty="0"/>
              <a:t> важно проведение различия между общей численностью армии на поле боя и войсками, которые были введены в бой. Однако по соотношению сил, принявших непосредственное участие в сражении 26 августа (</a:t>
            </a:r>
            <a:r>
              <a:rPr lang="ru-RU" sz="1200" dirty="0">
                <a:hlinkClick r:id="rId14" tooltip="7 сентября"/>
              </a:rPr>
              <a:t>7 сентября</a:t>
            </a:r>
            <a:r>
              <a:rPr lang="ru-RU" sz="1200" dirty="0"/>
              <a:t>) </a:t>
            </a:r>
            <a:r>
              <a:rPr lang="ru-RU" sz="1200" dirty="0">
                <a:hlinkClick r:id="rId15" tooltip="1812 год"/>
              </a:rPr>
              <a:t>1812 года</a:t>
            </a:r>
            <a:r>
              <a:rPr lang="ru-RU" sz="1200" dirty="0"/>
              <a:t>, французская армия также имела численный перевес. Согласно энциклопедии «Отечественная война 1812 года», в конце сражения у Наполеона оставалось в резерве 18 тысяч, а у Кутузова 8—9 тысяч регулярных войск (в частности, </a:t>
            </a:r>
            <a:r>
              <a:rPr lang="ru-RU" sz="1200" dirty="0" err="1"/>
              <a:t>гвардейские</a:t>
            </a:r>
            <a:r>
              <a:rPr lang="ru-RU" sz="1200" dirty="0" err="1">
                <a:hlinkClick r:id="rId16" tooltip="Преображенский лейб-гвардии полк"/>
              </a:rPr>
              <a:t>Преображенский</a:t>
            </a:r>
            <a:r>
              <a:rPr lang="ru-RU" sz="1200" dirty="0"/>
              <a:t> и </a:t>
            </a:r>
            <a:r>
              <a:rPr lang="ru-RU" sz="1200" dirty="0">
                <a:hlinkClick r:id="rId17" tooltip="Семёновский лейб-гвардии полк"/>
              </a:rPr>
              <a:t>Семёновский</a:t>
            </a:r>
            <a:r>
              <a:rPr lang="ru-RU" sz="1200" dirty="0"/>
              <a:t> полки). В то же время Кутузов говорил, что русские ввели в бой «</a:t>
            </a:r>
            <a:r>
              <a:rPr lang="ru-RU" sz="1200" i="1" dirty="0"/>
              <a:t>всё до последнего резерва, даже к вечеру и гвардию</a:t>
            </a:r>
            <a:r>
              <a:rPr lang="ru-RU" sz="1200" dirty="0"/>
              <a:t>», «</a:t>
            </a:r>
            <a:r>
              <a:rPr lang="ru-RU" sz="1200" i="1" dirty="0"/>
              <a:t>все резервы уже в деле</a:t>
            </a:r>
            <a:r>
              <a:rPr lang="ru-RU" sz="1200" dirty="0"/>
              <a:t>»</a:t>
            </a:r>
            <a:r>
              <a:rPr lang="ru-RU" sz="1200" baseline="30000" dirty="0">
                <a:hlinkClick r:id="rId5"/>
              </a:rPr>
              <a:t>[15]</a:t>
            </a:r>
            <a:r>
              <a:rPr lang="ru-RU" sz="1200" dirty="0"/>
              <a:t>.</a:t>
            </a:r>
          </a:p>
          <a:p>
            <a:r>
              <a:rPr lang="ru-RU" sz="1200" dirty="0"/>
              <a:t>Если оценивать качественный состав двух армий, то можно обратиться к мнению участника событий маркиза </a:t>
            </a:r>
            <a:r>
              <a:rPr lang="ru-RU" sz="1200" dirty="0" err="1"/>
              <a:t>Шамбре</a:t>
            </a:r>
            <a:r>
              <a:rPr lang="ru-RU" sz="1200" baseline="30000" dirty="0">
                <a:hlinkClick r:id="rId5"/>
              </a:rPr>
              <a:t>[16]</a:t>
            </a:r>
            <a:r>
              <a:rPr lang="ru-RU" sz="1200" dirty="0"/>
              <a:t>, который отмечал, что французская армия имела превосходство, так как её пехота состояла в основном из опытных солдат, тогда как у русских было много новобранцев. Кроме того, преимущество французам давало значительное превосходство в </a:t>
            </a:r>
            <a:r>
              <a:rPr lang="ru-RU" sz="1200" dirty="0">
                <a:hlinkClick r:id="rId18" tooltip="Тяжёлая кавалерия"/>
              </a:rPr>
              <a:t>тяжёлой кавалерии</a:t>
            </a:r>
            <a:endParaRPr lang="ru-RU" sz="1200" dirty="0"/>
          </a:p>
          <a:p>
            <a:endParaRPr lang="ru-RU" sz="12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Начальная позиция</a:t>
            </a:r>
            <a:br>
              <a:rPr lang="ru-RU" b="1" dirty="0"/>
            </a:br>
            <a:endParaRPr lang="ru-RU" dirty="0"/>
          </a:p>
        </p:txBody>
      </p:sp>
      <p:sp>
        <p:nvSpPr>
          <p:cNvPr id="3" name="Содержимое 2"/>
          <p:cNvSpPr>
            <a:spLocks noGrp="1"/>
          </p:cNvSpPr>
          <p:nvPr>
            <p:ph idx="1"/>
          </p:nvPr>
        </p:nvSpPr>
        <p:spPr/>
        <p:txBody>
          <a:bodyPr>
            <a:normAutofit fontScale="40000" lnSpcReduction="20000"/>
          </a:bodyPr>
          <a:lstStyle/>
          <a:p>
            <a:r>
              <a:rPr lang="ru-RU" sz="3500" dirty="0"/>
              <a:t>Замысел главнокомандующего русской армией </a:t>
            </a:r>
            <a:r>
              <a:rPr lang="ru-RU" sz="3500" dirty="0">
                <a:hlinkClick r:id="rId2" tooltip="Кутузов, Михаил Илларионович"/>
              </a:rPr>
              <a:t>Кутузова</a:t>
            </a:r>
            <a:r>
              <a:rPr lang="ru-RU" sz="3500" dirty="0"/>
              <a:t> состоял в том, чтобы путём активной обороны нанести французским войскам как можно большие потери, изменить соотношение сил, сохранить русские войска для дальнейших сражений и для полного разгрома </a:t>
            </a:r>
            <a:r>
              <a:rPr lang="ru-RU" sz="3500" dirty="0">
                <a:hlinkClick r:id="rId3" tooltip="Великая армия"/>
              </a:rPr>
              <a:t>французской армии</a:t>
            </a:r>
            <a:r>
              <a:rPr lang="ru-RU" sz="3500" dirty="0"/>
              <a:t>. В соответствии с этим замыслом был построен боевой порядок русских войск</a:t>
            </a:r>
            <a:r>
              <a:rPr lang="ru-RU" sz="3500" baseline="30000" dirty="0">
                <a:hlinkClick r:id="rId4"/>
              </a:rPr>
              <a:t>[18]</a:t>
            </a:r>
            <a:r>
              <a:rPr lang="ru-RU" sz="3500" dirty="0"/>
              <a:t>.</a:t>
            </a:r>
          </a:p>
          <a:p>
            <a:r>
              <a:rPr lang="ru-RU" sz="3500" dirty="0"/>
              <a:t>Начальная позиция, выбранная </a:t>
            </a:r>
            <a:r>
              <a:rPr lang="ru-RU" sz="3500" dirty="0">
                <a:hlinkClick r:id="rId2" tooltip="Кутузов, Михаил Илларионович"/>
              </a:rPr>
              <a:t>Кутузовым</a:t>
            </a:r>
            <a:r>
              <a:rPr lang="ru-RU" sz="3500" dirty="0"/>
              <a:t>, выглядела как прямая линия, идущая от </a:t>
            </a:r>
            <a:r>
              <a:rPr lang="ru-RU" sz="3500" dirty="0" err="1"/>
              <a:t>Шевардинского</a:t>
            </a:r>
            <a:r>
              <a:rPr lang="ru-RU" sz="3500" dirty="0"/>
              <a:t> </a:t>
            </a:r>
            <a:r>
              <a:rPr lang="ru-RU" sz="3500" dirty="0">
                <a:hlinkClick r:id="rId5" tooltip="Редут"/>
              </a:rPr>
              <a:t>редута</a:t>
            </a:r>
            <a:r>
              <a:rPr lang="ru-RU" sz="3500" dirty="0"/>
              <a:t> на левом фланге через большую батарею на Красном холме, названную позднее батареей </a:t>
            </a:r>
            <a:r>
              <a:rPr lang="ru-RU" sz="3500" dirty="0">
                <a:hlinkClick r:id="rId6" tooltip="Раевский, Николай Николаевич"/>
              </a:rPr>
              <a:t>Раевского</a:t>
            </a:r>
            <a:r>
              <a:rPr lang="ru-RU" sz="3500" dirty="0"/>
              <a:t>, село </a:t>
            </a:r>
            <a:r>
              <a:rPr lang="ru-RU" sz="3500" dirty="0">
                <a:hlinkClick r:id="rId7" tooltip="Бородино (деревня, Можайский район)"/>
              </a:rPr>
              <a:t>Бородино</a:t>
            </a:r>
            <a:r>
              <a:rPr lang="ru-RU" sz="3500" dirty="0"/>
              <a:t> в центре, к деревне </a:t>
            </a:r>
            <a:r>
              <a:rPr lang="ru-RU" sz="3500" dirty="0" err="1"/>
              <a:t>Маслово</a:t>
            </a:r>
            <a:r>
              <a:rPr lang="ru-RU" sz="3500" dirty="0"/>
              <a:t> на правом фланге. Оставив </a:t>
            </a:r>
            <a:r>
              <a:rPr lang="ru-RU" sz="3500" dirty="0" err="1"/>
              <a:t>Шевардинский</a:t>
            </a:r>
            <a:r>
              <a:rPr lang="ru-RU" sz="3500" dirty="0"/>
              <a:t> редут, 2-я армия отогнула левый фланг за реку Каменку, и боевой порядок армии принял форму тупого угла. Оба фланга русской позиции занимали по 4 км, но были неравнозначны. Правый фланг образовывала 1-я </a:t>
            </a:r>
            <a:r>
              <a:rPr lang="ru-RU" sz="3500" dirty="0" err="1"/>
              <a:t>армия</a:t>
            </a:r>
            <a:r>
              <a:rPr lang="ru-RU" sz="3500" dirty="0" err="1">
                <a:hlinkClick r:id="rId8" tooltip="Генерал от инфантерии"/>
              </a:rPr>
              <a:t>генерала-от-инфантерии</a:t>
            </a:r>
            <a:r>
              <a:rPr lang="ru-RU" sz="3500" dirty="0"/>
              <a:t> </a:t>
            </a:r>
            <a:r>
              <a:rPr lang="ru-RU" sz="3500" dirty="0">
                <a:hlinkClick r:id="rId9" tooltip="Барклай-де-Толли, Михаил Богданович"/>
              </a:rPr>
              <a:t>Барклая-де-Толли</a:t>
            </a:r>
            <a:r>
              <a:rPr lang="ru-RU" sz="3500" dirty="0"/>
              <a:t> в составе 3 пехотных, 3 кавалерийских корпусов и резервов (76 тысяч человек, 480 орудий), фронт его позиции прикрывала </a:t>
            </a:r>
            <a:r>
              <a:rPr lang="ru-RU" sz="3500" dirty="0" err="1"/>
              <a:t>река</a:t>
            </a:r>
            <a:r>
              <a:rPr lang="ru-RU" sz="3500" dirty="0" err="1">
                <a:hlinkClick r:id="rId10" tooltip="Колочь"/>
              </a:rPr>
              <a:t>Колоча</a:t>
            </a:r>
            <a:r>
              <a:rPr lang="ru-RU" sz="3500" dirty="0"/>
              <a:t>. Левый фланг образовывала меньшая по численности 2-я армия </a:t>
            </a:r>
            <a:r>
              <a:rPr lang="ru-RU" sz="3500" dirty="0" err="1"/>
              <a:t>генерала-от-инфантерии</a:t>
            </a:r>
            <a:r>
              <a:rPr lang="ru-RU" sz="3500" dirty="0"/>
              <a:t> </a:t>
            </a:r>
            <a:r>
              <a:rPr lang="ru-RU" sz="3500" dirty="0">
                <a:hlinkClick r:id="rId11" tooltip="Багратион, Пётр Иванович"/>
              </a:rPr>
              <a:t>Багратиона</a:t>
            </a:r>
            <a:r>
              <a:rPr lang="ru-RU" sz="3500" dirty="0"/>
              <a:t> (34 тысячи человек, 156 орудий). Кроме того, левый фланг не имел таких сильных естественных препятствий перед фронтом, как правый. После потери 24 августа (</a:t>
            </a:r>
            <a:r>
              <a:rPr lang="ru-RU" sz="3500" dirty="0">
                <a:hlinkClick r:id="rId12" tooltip="5 сентября"/>
              </a:rPr>
              <a:t>5 сентября</a:t>
            </a:r>
            <a:r>
              <a:rPr lang="ru-RU" sz="3500" dirty="0"/>
              <a:t>) </a:t>
            </a:r>
            <a:r>
              <a:rPr lang="ru-RU" sz="3500" dirty="0" err="1"/>
              <a:t>Шевардинского</a:t>
            </a:r>
            <a:r>
              <a:rPr lang="ru-RU" sz="3500" dirty="0"/>
              <a:t> редута позиция левого фланга стала ещё более уязвимой и опиралась только на 3 недостроенных </a:t>
            </a:r>
            <a:r>
              <a:rPr lang="ru-RU" sz="3500" dirty="0">
                <a:hlinkClick r:id="rId13" tooltip="Флешь"/>
              </a:rPr>
              <a:t>флеши</a:t>
            </a:r>
            <a:r>
              <a:rPr lang="ru-RU" sz="3500" baseline="30000" dirty="0">
                <a:hlinkClick r:id="rId4"/>
              </a:rPr>
              <a:t>[5][18]</a:t>
            </a:r>
            <a:r>
              <a:rPr lang="ru-RU" sz="3500" dirty="0"/>
              <a:t>.</a:t>
            </a:r>
          </a:p>
          <a:p>
            <a:r>
              <a:rPr lang="ru-RU" sz="3500" dirty="0"/>
              <a:t>Таким образом, в центре и на правом крыле русской позиции Кутузов разместил 4 пехотных корпуса из 7, а также 3 кавалерийских корпуса и казачий корпус </a:t>
            </a:r>
            <a:r>
              <a:rPr lang="ru-RU" sz="3500" dirty="0">
                <a:hlinkClick r:id="rId14" tooltip="Платов, Матвей Иванович"/>
              </a:rPr>
              <a:t>Платова</a:t>
            </a:r>
            <a:r>
              <a:rPr lang="ru-RU" sz="3500" dirty="0"/>
              <a:t>. По замыслу Кутузова, такая мощная группировка войск надёжно прикрывала московское направление и одновременно позволяла при необходимости наносить удары во фланг и тыл французских войск. Боевой порядок русской армии был глубоким и позволял осуществлять широкие манёвры силами на поле сражения. Первую линию боевого порядка русских войск составляли пехотные корпуса, вторую линию — кавалерийские корпуса, а третью — резервы. Кутузов высоко оценивал роль резервов, указав в </a:t>
            </a:r>
            <a:r>
              <a:rPr lang="ru-RU" sz="3500" dirty="0" err="1"/>
              <a:t>диспозии</a:t>
            </a:r>
            <a:r>
              <a:rPr lang="ru-RU" sz="3500" dirty="0"/>
              <a:t> на сражение: «</a:t>
            </a:r>
            <a:r>
              <a:rPr lang="ru-RU" sz="3500" i="1" dirty="0"/>
              <a:t>Резервы должны быть оберегаемы сколь можно долее, ибо тот генерал, который сохранит ещё резерв, не побеждён</a:t>
            </a:r>
            <a:r>
              <a:rPr lang="ru-RU" sz="3500" dirty="0"/>
              <a:t>»</a:t>
            </a:r>
          </a:p>
          <a:p>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Бой за </a:t>
            </a:r>
            <a:r>
              <a:rPr lang="ru-RU" b="1" dirty="0" err="1"/>
              <a:t>Шевардинский</a:t>
            </a:r>
            <a:r>
              <a:rPr lang="ru-RU" b="1" dirty="0"/>
              <a:t> редут</a:t>
            </a:r>
            <a:br>
              <a:rPr lang="ru-RU" b="1" dirty="0"/>
            </a:br>
            <a:endParaRPr lang="ru-RU" dirty="0"/>
          </a:p>
        </p:txBody>
      </p:sp>
      <p:sp>
        <p:nvSpPr>
          <p:cNvPr id="3" name="Содержимое 2"/>
          <p:cNvSpPr>
            <a:spLocks noGrp="1"/>
          </p:cNvSpPr>
          <p:nvPr>
            <p:ph idx="1"/>
          </p:nvPr>
        </p:nvSpPr>
        <p:spPr/>
        <p:txBody>
          <a:bodyPr>
            <a:normAutofit fontScale="25000" lnSpcReduction="20000"/>
          </a:bodyPr>
          <a:lstStyle/>
          <a:p>
            <a:r>
              <a:rPr lang="ru-RU" sz="4800" dirty="0"/>
              <a:t>Накануне главного сражения, ранним утром 24 августа (</a:t>
            </a:r>
            <a:r>
              <a:rPr lang="ru-RU" sz="4800" dirty="0">
                <a:hlinkClick r:id="rId2" tooltip="5 сентября"/>
              </a:rPr>
              <a:t>5 сентября</a:t>
            </a:r>
            <a:r>
              <a:rPr lang="ru-RU" sz="4800" dirty="0"/>
              <a:t>), русский </a:t>
            </a:r>
            <a:r>
              <a:rPr lang="ru-RU" sz="4800" dirty="0">
                <a:hlinkClick r:id="rId3" tooltip="Арьергард"/>
              </a:rPr>
              <a:t>арьергард</a:t>
            </a:r>
            <a:r>
              <a:rPr lang="ru-RU" sz="4800" dirty="0"/>
              <a:t> под командованием генерал-лейтенанта </a:t>
            </a:r>
            <a:r>
              <a:rPr lang="ru-RU" sz="4800" dirty="0">
                <a:hlinkClick r:id="rId4" tooltip="Коновницын, Пётр Петрович"/>
              </a:rPr>
              <a:t>Коновницына</a:t>
            </a:r>
            <a:r>
              <a:rPr lang="ru-RU" sz="4800" dirty="0"/>
              <a:t>, находившийся у </a:t>
            </a:r>
            <a:r>
              <a:rPr lang="ru-RU" sz="4800" dirty="0" err="1">
                <a:hlinkClick r:id="rId5" tooltip="Колоцкий монастырь"/>
              </a:rPr>
              <a:t>Колоцкого</a:t>
            </a:r>
            <a:r>
              <a:rPr lang="ru-RU" sz="4800" dirty="0">
                <a:hlinkClick r:id="rId5" tooltip="Колоцкий монастырь"/>
              </a:rPr>
              <a:t> монастыря</a:t>
            </a:r>
            <a:r>
              <a:rPr lang="ru-RU" sz="4800" dirty="0"/>
              <a:t> в 8 км к западу от расположения главных сил, был атакован </a:t>
            </a:r>
            <a:r>
              <a:rPr lang="ru-RU" sz="4800" dirty="0">
                <a:hlinkClick r:id="rId6" tooltip="Авангард (военное дело)"/>
              </a:rPr>
              <a:t>авангардом</a:t>
            </a:r>
            <a:r>
              <a:rPr lang="ru-RU" sz="4800" dirty="0"/>
              <a:t> противника. Завязался упорный бой, продолжавшийся несколько часов. После того, как было получено известие об обходном движении противника, Коновницын отвёл войска за реку </a:t>
            </a:r>
            <a:r>
              <a:rPr lang="ru-RU" sz="4800" dirty="0">
                <a:hlinkClick r:id="rId7" tooltip="Колочь (река)"/>
              </a:rPr>
              <a:t>Колочу</a:t>
            </a:r>
            <a:r>
              <a:rPr lang="ru-RU" sz="4800" dirty="0"/>
              <a:t> и присоединился к корпусам, занимавшим позицию в районе деревни </a:t>
            </a:r>
            <a:r>
              <a:rPr lang="ru-RU" sz="4800" dirty="0" err="1">
                <a:hlinkClick r:id="rId8" tooltip="Шевардино"/>
              </a:rPr>
              <a:t>Шевардино</a:t>
            </a:r>
            <a:r>
              <a:rPr lang="ru-RU" sz="4800" baseline="30000" dirty="0">
                <a:hlinkClick r:id="rId9"/>
              </a:rPr>
              <a:t>[18]</a:t>
            </a:r>
            <a:r>
              <a:rPr lang="ru-RU" sz="4800" dirty="0"/>
              <a:t>.</a:t>
            </a:r>
          </a:p>
          <a:p>
            <a:r>
              <a:rPr lang="ru-RU" sz="4800" dirty="0"/>
              <a:t>Около </a:t>
            </a:r>
            <a:r>
              <a:rPr lang="ru-RU" sz="4800" dirty="0" err="1"/>
              <a:t>Шевардинского</a:t>
            </a:r>
            <a:r>
              <a:rPr lang="ru-RU" sz="4800" dirty="0"/>
              <a:t> редута был размещён отряд генерал-лейтенанта </a:t>
            </a:r>
            <a:r>
              <a:rPr lang="ru-RU" sz="4800" dirty="0">
                <a:hlinkClick r:id="rId10" tooltip="Горчаков, Андрей Иванович"/>
              </a:rPr>
              <a:t>Горчакова</a:t>
            </a:r>
            <a:r>
              <a:rPr lang="ru-RU" sz="4800" dirty="0"/>
              <a:t>. Всего под командованием Горчакова находилось 11 тысяч единиц войск и 46 орудий. Для прикрытия </a:t>
            </a:r>
            <a:r>
              <a:rPr lang="ru-RU" sz="4800" dirty="0">
                <a:hlinkClick r:id="rId11" tooltip="Старая Смоленская дорога"/>
              </a:rPr>
              <a:t>Старой Смоленской дороги</a:t>
            </a:r>
            <a:r>
              <a:rPr lang="ru-RU" sz="4800" dirty="0"/>
              <a:t> остались 6 казачьих полков генерал-майора </a:t>
            </a:r>
            <a:r>
              <a:rPr lang="ru-RU" sz="4800" dirty="0">
                <a:hlinkClick r:id="rId12" tooltip="Карпов, Аким Акимович"/>
              </a:rPr>
              <a:t>Карпова 2-го</a:t>
            </a:r>
            <a:r>
              <a:rPr lang="ru-RU" sz="4800" baseline="30000" dirty="0">
                <a:hlinkClick r:id="rId9"/>
              </a:rPr>
              <a:t>[18]</a:t>
            </a:r>
            <a:r>
              <a:rPr lang="ru-RU" sz="4800" dirty="0"/>
              <a:t>.</a:t>
            </a:r>
          </a:p>
          <a:p>
            <a:r>
              <a:rPr lang="ru-RU" sz="4800" dirty="0">
                <a:hlinkClick r:id="rId13" tooltip="Великая армия"/>
              </a:rPr>
              <a:t>Великая армия</a:t>
            </a:r>
            <a:r>
              <a:rPr lang="ru-RU" sz="4800" dirty="0"/>
              <a:t> </a:t>
            </a:r>
            <a:r>
              <a:rPr lang="ru-RU" sz="4800" dirty="0">
                <a:hlinkClick r:id="rId14" tooltip="Наполеон I Бонапарт"/>
              </a:rPr>
              <a:t>Наполеона</a:t>
            </a:r>
            <a:r>
              <a:rPr lang="ru-RU" sz="4800" dirty="0"/>
              <a:t> подходила к </a:t>
            </a:r>
            <a:r>
              <a:rPr lang="ru-RU" sz="4800" dirty="0">
                <a:hlinkClick r:id="rId15" tooltip="Бородино (деревня, Можайский район)"/>
              </a:rPr>
              <a:t>Бородину</a:t>
            </a:r>
            <a:r>
              <a:rPr lang="ru-RU" sz="4800" dirty="0"/>
              <a:t> тремя колоннами. Основные силы: 3 кавалерийских корпуса маршала </a:t>
            </a:r>
            <a:r>
              <a:rPr lang="ru-RU" sz="4800" dirty="0" err="1">
                <a:hlinkClick r:id="rId16" tooltip="Мюрат, Иоахим"/>
              </a:rPr>
              <a:t>Мюрата</a:t>
            </a:r>
            <a:r>
              <a:rPr lang="ru-RU" sz="4800" dirty="0"/>
              <a:t>, пехотные корпуса маршалов </a:t>
            </a:r>
            <a:r>
              <a:rPr lang="ru-RU" sz="4800" dirty="0" err="1">
                <a:hlinkClick r:id="rId17" tooltip="Даву"/>
              </a:rPr>
              <a:t>Даву</a:t>
            </a:r>
            <a:r>
              <a:rPr lang="ru-RU" sz="4800" dirty="0"/>
              <a:t>, </a:t>
            </a:r>
            <a:r>
              <a:rPr lang="ru-RU" sz="4800" dirty="0">
                <a:hlinkClick r:id="rId18" tooltip="Ней, Мишель"/>
              </a:rPr>
              <a:t>Нея</a:t>
            </a:r>
            <a:r>
              <a:rPr lang="ru-RU" sz="4800" dirty="0"/>
              <a:t>, дивизионного генерала </a:t>
            </a:r>
            <a:r>
              <a:rPr lang="ru-RU" sz="4800" dirty="0" err="1">
                <a:hlinkClick r:id="rId19" tooltip="Жюно, Жан Андош"/>
              </a:rPr>
              <a:t>Жюно</a:t>
            </a:r>
            <a:r>
              <a:rPr lang="ru-RU" sz="4800" dirty="0"/>
              <a:t> и гвардия — двигались по Новой Смоленской дороге. Севернее их наступали пехотный корпус вице-короля </a:t>
            </a:r>
            <a:r>
              <a:rPr lang="ru-RU" sz="4800" dirty="0">
                <a:hlinkClick r:id="rId20" tooltip="Италия"/>
              </a:rPr>
              <a:t>Италии</a:t>
            </a:r>
            <a:r>
              <a:rPr lang="ru-RU" sz="4800" dirty="0"/>
              <a:t> </a:t>
            </a:r>
            <a:r>
              <a:rPr lang="ru-RU" sz="4800" dirty="0">
                <a:hlinkClick r:id="rId21" tooltip="Евгений Богарне"/>
              </a:rPr>
              <a:t>Евгения </a:t>
            </a:r>
            <a:r>
              <a:rPr lang="ru-RU" sz="4800" dirty="0" err="1">
                <a:hlinkClick r:id="rId21" tooltip="Евгений Богарне"/>
              </a:rPr>
              <a:t>Богарне</a:t>
            </a:r>
            <a:r>
              <a:rPr lang="ru-RU" sz="4800" dirty="0"/>
              <a:t> и кавалерийский корпус дивизионного генерала </a:t>
            </a:r>
            <a:r>
              <a:rPr lang="ru-RU" sz="4800" dirty="0">
                <a:hlinkClick r:id="rId22" tooltip="Груши, Эммануэль"/>
              </a:rPr>
              <a:t>Груши</a:t>
            </a:r>
            <a:r>
              <a:rPr lang="ru-RU" sz="4800" dirty="0"/>
              <a:t>. По </a:t>
            </a:r>
            <a:r>
              <a:rPr lang="ru-RU" sz="4800" dirty="0">
                <a:hlinkClick r:id="rId11" tooltip="Старая Смоленская дорога"/>
              </a:rPr>
              <a:t>Старой Смоленской дороге</a:t>
            </a:r>
            <a:r>
              <a:rPr lang="ru-RU" sz="4800" dirty="0"/>
              <a:t> приближался корпус дивизионного </a:t>
            </a:r>
            <a:r>
              <a:rPr lang="ru-RU" sz="4800" dirty="0" err="1"/>
              <a:t>генерала</a:t>
            </a:r>
            <a:r>
              <a:rPr lang="ru-RU" sz="4800" dirty="0" err="1">
                <a:hlinkClick r:id="rId23" tooltip="Понятовский, Юзеф"/>
              </a:rPr>
              <a:t>Понятовского</a:t>
            </a:r>
            <a:r>
              <a:rPr lang="ru-RU" sz="4800" dirty="0"/>
              <a:t>. Против защитников укрепления было направлено 35 тысяч пехоты и кавалерии, 180 орудий</a:t>
            </a:r>
            <a:r>
              <a:rPr lang="ru-RU" sz="4800" baseline="30000" dirty="0">
                <a:hlinkClick r:id="rId9"/>
              </a:rPr>
              <a:t>[18]</a:t>
            </a:r>
            <a:r>
              <a:rPr lang="ru-RU" sz="4800" dirty="0"/>
              <a:t>.</a:t>
            </a:r>
          </a:p>
          <a:p>
            <a:r>
              <a:rPr lang="ru-RU" sz="4800" dirty="0"/>
              <a:t>Атака маршала </a:t>
            </a:r>
            <a:r>
              <a:rPr lang="ru-RU" sz="4800" dirty="0">
                <a:hlinkClick r:id="rId18" tooltip="Ней, Мишель"/>
              </a:rPr>
              <a:t>Нея</a:t>
            </a:r>
            <a:r>
              <a:rPr lang="ru-RU" sz="4800" dirty="0"/>
              <a:t> при Бородине.</a:t>
            </a:r>
            <a:br>
              <a:rPr lang="ru-RU" sz="4800" dirty="0"/>
            </a:br>
            <a:r>
              <a:rPr lang="ru-RU" sz="4800" dirty="0"/>
              <a:t>Гравюра по картине </a:t>
            </a:r>
            <a:r>
              <a:rPr lang="ru-RU" sz="4800" dirty="0" err="1"/>
              <a:t>Ланглуа</a:t>
            </a:r>
            <a:endParaRPr lang="ru-RU" sz="4800" dirty="0"/>
          </a:p>
          <a:p>
            <a:r>
              <a:rPr lang="ru-RU" sz="4800" dirty="0"/>
              <a:t>Неприятель, охватывая </a:t>
            </a:r>
            <a:r>
              <a:rPr lang="ru-RU" sz="4800" dirty="0" err="1"/>
              <a:t>Шевардинский</a:t>
            </a:r>
            <a:r>
              <a:rPr lang="ru-RU" sz="4800" dirty="0"/>
              <a:t> редут с севера и юга, пытался окружить войска генерал-лейтенанта </a:t>
            </a:r>
            <a:r>
              <a:rPr lang="ru-RU" sz="4800" dirty="0">
                <a:hlinkClick r:id="rId10" tooltip="Горчаков, Андрей Иванович"/>
              </a:rPr>
              <a:t>Горчакова</a:t>
            </a:r>
            <a:r>
              <a:rPr lang="ru-RU" sz="4800" dirty="0"/>
              <a:t>.</a:t>
            </a:r>
          </a:p>
          <a:p>
            <a:r>
              <a:rPr lang="ru-RU" sz="4800" dirty="0"/>
              <a:t>Французы дважды врывались в редут, и каждый раз пехота генерал-лейтенанта </a:t>
            </a:r>
            <a:r>
              <a:rPr lang="ru-RU" sz="4800" dirty="0" err="1">
                <a:hlinkClick r:id="rId24" tooltip="Неверовский, Дмитрий Петрович"/>
              </a:rPr>
              <a:t>Неверовского</a:t>
            </a:r>
            <a:r>
              <a:rPr lang="ru-RU" sz="4800" dirty="0"/>
              <a:t> выбивала их. На Бородинское поле спускались сумерки, когда противнику ещё раз удалось овладеть редутом и ворваться в деревню </a:t>
            </a:r>
            <a:r>
              <a:rPr lang="ru-RU" sz="4800" dirty="0" err="1"/>
              <a:t>Шевардино</a:t>
            </a:r>
            <a:r>
              <a:rPr lang="ru-RU" sz="4800" dirty="0"/>
              <a:t>, но подошедшие русские резервы из 2-й гренадерской и 2-й сводно-гренадерской дивизий отбили редут</a:t>
            </a:r>
            <a:r>
              <a:rPr lang="ru-RU" sz="4800" baseline="30000" dirty="0">
                <a:hlinkClick r:id="rId9"/>
              </a:rPr>
              <a:t>[21]</a:t>
            </a:r>
            <a:r>
              <a:rPr lang="ru-RU" sz="4800" dirty="0"/>
              <a:t>.</a:t>
            </a:r>
          </a:p>
          <a:p>
            <a:r>
              <a:rPr lang="ru-RU" sz="4800" dirty="0"/>
              <a:t>Бой постепенно ослабел и, наконец, прекратился. Главнокомандующий русской армией </a:t>
            </a:r>
            <a:r>
              <a:rPr lang="ru-RU" sz="4800" dirty="0">
                <a:hlinkClick r:id="rId25" tooltip="Кутузов, Михаил Илларионович"/>
              </a:rPr>
              <a:t>Кутузов</a:t>
            </a:r>
            <a:r>
              <a:rPr lang="ru-RU" sz="4800" dirty="0"/>
              <a:t> приказал генерал-лейтенанту </a:t>
            </a:r>
            <a:r>
              <a:rPr lang="ru-RU" sz="4800" dirty="0">
                <a:hlinkClick r:id="rId10" tooltip="Горчаков, Андрей Иванович"/>
              </a:rPr>
              <a:t>Горчакову</a:t>
            </a:r>
            <a:r>
              <a:rPr lang="ru-RU" sz="4800" dirty="0"/>
              <a:t> отвести войска к главным силам за Семёновский овраг</a:t>
            </a:r>
            <a:r>
              <a:rPr lang="ru-RU" sz="4800" baseline="30000" dirty="0">
                <a:hlinkClick r:id="rId9"/>
              </a:rPr>
              <a:t>[18]</a:t>
            </a:r>
            <a:r>
              <a:rPr lang="ru-RU" sz="4800" dirty="0"/>
              <a:t>.</a:t>
            </a:r>
          </a:p>
          <a:p>
            <a:r>
              <a:rPr lang="ru-RU" sz="4800" dirty="0" err="1"/>
              <a:t>Шевардинский</a:t>
            </a:r>
            <a:r>
              <a:rPr lang="ru-RU" sz="4800" dirty="0"/>
              <a:t> бой дал возможность русским войскам выиграть время для завершения оборонительных работ на бородинской позиции, позволил уточнить группировку сил французских войск и направление их главного удара</a:t>
            </a:r>
            <a:r>
              <a:rPr lang="ru-RU" sz="4800" baseline="30000" dirty="0">
                <a:hlinkClick r:id="rId9"/>
              </a:rPr>
              <a:t>[18]</a:t>
            </a:r>
            <a:r>
              <a:rPr lang="ru-RU" sz="4800" dirty="0"/>
              <a:t>.</a:t>
            </a:r>
          </a:p>
          <a:p>
            <a:r>
              <a:rPr lang="ru-RU" sz="4800" dirty="0"/>
              <a:t>Весь день 25 августа (</a:t>
            </a:r>
            <a:r>
              <a:rPr lang="ru-RU" sz="4800" dirty="0">
                <a:hlinkClick r:id="rId26" tooltip="6 сентября"/>
              </a:rPr>
              <a:t>6 сентября</a:t>
            </a:r>
            <a:r>
              <a:rPr lang="ru-RU" sz="4800" dirty="0"/>
              <a:t>) войска обеих сторон готовились к предстоящему сражению. Основываясь на данных, полученных в ходе </a:t>
            </a:r>
            <a:r>
              <a:rPr lang="ru-RU" sz="4800" dirty="0" err="1"/>
              <a:t>Шевардинского</a:t>
            </a:r>
            <a:r>
              <a:rPr lang="ru-RU" sz="4800" dirty="0"/>
              <a:t> боя, главнокомандующий </a:t>
            </a:r>
            <a:r>
              <a:rPr lang="ru-RU" sz="4800" dirty="0">
                <a:hlinkClick r:id="rId25" tooltip="Кутузов, Михаил Илларионович"/>
              </a:rPr>
              <a:t>Кутузов</a:t>
            </a:r>
            <a:r>
              <a:rPr lang="ru-RU" sz="4800" dirty="0"/>
              <a:t> принял решение усилить левый фланг российских войск, для чего приказал перевести из резерва 3-й пехотный корпус генерал-лейтенанта </a:t>
            </a:r>
            <a:r>
              <a:rPr lang="ru-RU" sz="4800" dirty="0">
                <a:hlinkClick r:id="rId27" tooltip="Тучков, Николай Алексеевич"/>
              </a:rPr>
              <a:t>Тучкова 1-го</a:t>
            </a:r>
            <a:r>
              <a:rPr lang="ru-RU" sz="4800" dirty="0"/>
              <a:t>и передать командующему 2-й армией </a:t>
            </a:r>
            <a:r>
              <a:rPr lang="ru-RU" sz="4800" dirty="0">
                <a:hlinkClick r:id="rId28" tooltip="Багратион, Пётр Иванович"/>
              </a:rPr>
              <a:t>Багратиону</a:t>
            </a:r>
            <a:r>
              <a:rPr lang="ru-RU" sz="4800" dirty="0"/>
              <a:t>, а также артиллерийский резерв из 168 орудий, разместив его около </a:t>
            </a:r>
            <a:r>
              <a:rPr lang="ru-RU" sz="4800" dirty="0" err="1"/>
              <a:t>Псарёва</a:t>
            </a:r>
            <a:r>
              <a:rPr lang="ru-RU" sz="4800" dirty="0"/>
              <a:t>. По замыслу Кутузова, 3-й корпус должен был быть готовым действовать во фланг и тыл французских войск. Однако, начальник штаба Кутузова генерал </a:t>
            </a:r>
            <a:r>
              <a:rPr lang="ru-RU" sz="4800" dirty="0" err="1">
                <a:hlinkClick r:id="rId29" tooltip="Беннигсен, Леонтий Леонтьевич"/>
              </a:rPr>
              <a:t>Беннигсен</a:t>
            </a:r>
            <a:r>
              <a:rPr lang="ru-RU" sz="4800" dirty="0"/>
              <a:t> разместил 3-й корпус фронтом к французским войскам, что не соответствовало плану Кутузова</a:t>
            </a:r>
            <a:r>
              <a:rPr lang="ru-RU" sz="4800" baseline="30000" dirty="0">
                <a:hlinkClick r:id="rId9"/>
              </a:rPr>
              <a:t>[</a:t>
            </a:r>
            <a:r>
              <a:rPr lang="ru-RU" sz="5600" baseline="30000" dirty="0">
                <a:hlinkClick r:id="rId9"/>
              </a:rPr>
              <a:t>18]</a:t>
            </a:r>
            <a:r>
              <a:rPr lang="ru-RU" sz="5600" dirty="0"/>
              <a:t>.</a:t>
            </a:r>
          </a:p>
          <a:p>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Начало битвы</a:t>
            </a:r>
            <a:br>
              <a:rPr lang="ru-RU" b="1" dirty="0"/>
            </a:br>
            <a:endParaRPr lang="ru-RU" dirty="0"/>
          </a:p>
        </p:txBody>
      </p:sp>
      <p:sp>
        <p:nvSpPr>
          <p:cNvPr id="3" name="Содержимое 2"/>
          <p:cNvSpPr>
            <a:spLocks noGrp="1"/>
          </p:cNvSpPr>
          <p:nvPr>
            <p:ph idx="1"/>
          </p:nvPr>
        </p:nvSpPr>
        <p:spPr/>
        <p:txBody>
          <a:bodyPr>
            <a:normAutofit fontScale="62500" lnSpcReduction="20000"/>
          </a:bodyPr>
          <a:lstStyle/>
          <a:p>
            <a:r>
              <a:rPr lang="ru-RU" dirty="0"/>
              <a:t>В 5:30 утра 26 августа (</a:t>
            </a:r>
            <a:r>
              <a:rPr lang="ru-RU" dirty="0">
                <a:hlinkClick r:id="rId2" tooltip="7 сентября"/>
              </a:rPr>
              <a:t>7 сентября</a:t>
            </a:r>
            <a:r>
              <a:rPr lang="ru-RU" dirty="0"/>
              <a:t>) </a:t>
            </a:r>
            <a:r>
              <a:rPr lang="ru-RU" dirty="0">
                <a:hlinkClick r:id="rId3" tooltip="1812 год"/>
              </a:rPr>
              <a:t>1812 года</a:t>
            </a:r>
            <a:r>
              <a:rPr lang="ru-RU" dirty="0"/>
              <a:t> более 100 французских орудий начали </a:t>
            </a:r>
            <a:r>
              <a:rPr lang="ru-RU" dirty="0">
                <a:hlinkClick r:id="rId4" tooltip="Артиллерийская подготовка"/>
              </a:rPr>
              <a:t>артиллерийский обстрел</a:t>
            </a:r>
            <a:r>
              <a:rPr lang="ru-RU" dirty="0"/>
              <a:t> позиций левого фланга. Одновременно с началом обстрела на центр русской позиции, село </a:t>
            </a:r>
            <a:r>
              <a:rPr lang="ru-RU" dirty="0">
                <a:hlinkClick r:id="rId5" tooltip="Бородино (Можайский район, деревня)"/>
              </a:rPr>
              <a:t>Бородино</a:t>
            </a:r>
            <a:r>
              <a:rPr lang="ru-RU" dirty="0"/>
              <a:t>, под прикрытием утреннего тумана в отвлекающую атаку двинулась дивизия генерала </a:t>
            </a:r>
            <a:r>
              <a:rPr lang="ru-RU" dirty="0" err="1">
                <a:hlinkClick r:id="rId6" tooltip="Дельзон, Алексис Жозеф"/>
              </a:rPr>
              <a:t>Дельзона</a:t>
            </a:r>
            <a:r>
              <a:rPr lang="ru-RU" dirty="0"/>
              <a:t> из корпуса вице-короля </a:t>
            </a:r>
            <a:r>
              <a:rPr lang="ru-RU" dirty="0">
                <a:hlinkClick r:id="rId7" tooltip="Италия"/>
              </a:rPr>
              <a:t>Италии</a:t>
            </a:r>
            <a:r>
              <a:rPr lang="ru-RU" dirty="0"/>
              <a:t> </a:t>
            </a:r>
            <a:r>
              <a:rPr lang="ru-RU" dirty="0">
                <a:hlinkClick r:id="rId8" tooltip="Евгений Богарне"/>
              </a:rPr>
              <a:t>Евгения </a:t>
            </a:r>
            <a:r>
              <a:rPr lang="ru-RU" dirty="0" err="1">
                <a:hlinkClick r:id="rId8" tooltip="Евгений Богарне"/>
              </a:rPr>
              <a:t>Богарне</a:t>
            </a:r>
            <a:r>
              <a:rPr lang="ru-RU" dirty="0"/>
              <a:t>. Село оборонял гвардейский </a:t>
            </a:r>
            <a:r>
              <a:rPr lang="ru-RU" dirty="0">
                <a:hlinkClick r:id="rId9" tooltip="Егерский лейб-гвардии полк"/>
              </a:rPr>
              <a:t>Егерский полк</a:t>
            </a:r>
            <a:r>
              <a:rPr lang="ru-RU" dirty="0"/>
              <a:t> под командованием полковника </a:t>
            </a:r>
            <a:r>
              <a:rPr lang="ru-RU" dirty="0" err="1">
                <a:hlinkClick r:id="rId10" tooltip="Бистром, Карл Иванович"/>
              </a:rPr>
              <a:t>Бистрома</a:t>
            </a:r>
            <a:r>
              <a:rPr lang="ru-RU" dirty="0"/>
              <a:t>. Около получаса егеря отбивались от четырёхкратно превосходящего противника, однако под угрозой обхода с фланга вынуждены были отступить за реку </a:t>
            </a:r>
            <a:r>
              <a:rPr lang="ru-RU" dirty="0">
                <a:hlinkClick r:id="rId11" tooltip="Колочь (река)"/>
              </a:rPr>
              <a:t>Колочу</a:t>
            </a:r>
            <a:r>
              <a:rPr lang="ru-RU" dirty="0"/>
              <a:t>. Вслед за ними переправился и 106-й линейный полк французов</a:t>
            </a:r>
            <a:r>
              <a:rPr lang="ru-RU" baseline="30000" dirty="0">
                <a:hlinkClick r:id="rId12"/>
              </a:rPr>
              <a:t>[18]</a:t>
            </a:r>
            <a:r>
              <a:rPr lang="ru-RU" dirty="0"/>
              <a:t>.</a:t>
            </a:r>
          </a:p>
          <a:p>
            <a:r>
              <a:rPr lang="ru-RU" dirty="0"/>
              <a:t>Командующий 1-й Западной армией </a:t>
            </a:r>
            <a:r>
              <a:rPr lang="ru-RU" dirty="0">
                <a:hlinkClick r:id="rId13" tooltip="Барклай-де-Толли, Михаил Богданович"/>
              </a:rPr>
              <a:t>Барклай-де-Толли</a:t>
            </a:r>
            <a:r>
              <a:rPr lang="ru-RU" dirty="0"/>
              <a:t> направил на помощь </a:t>
            </a:r>
            <a:r>
              <a:rPr lang="ru-RU" dirty="0">
                <a:hlinkClick r:id="rId14" tooltip="1-й егерский полк"/>
              </a:rPr>
              <a:t>1-й</a:t>
            </a:r>
            <a:r>
              <a:rPr lang="ru-RU" dirty="0"/>
              <a:t>, </a:t>
            </a:r>
            <a:r>
              <a:rPr lang="ru-RU" dirty="0">
                <a:hlinkClick r:id="rId15" tooltip="19-й егерский полк"/>
              </a:rPr>
              <a:t>19-й</a:t>
            </a:r>
            <a:r>
              <a:rPr lang="ru-RU" dirty="0"/>
              <a:t> и </a:t>
            </a:r>
            <a:r>
              <a:rPr lang="ru-RU" dirty="0">
                <a:hlinkClick r:id="rId16" tooltip="40-й егерский полк"/>
              </a:rPr>
              <a:t>40-й</a:t>
            </a:r>
            <a:r>
              <a:rPr lang="ru-RU" dirty="0"/>
              <a:t> егерские полки, которые контратаковали французов, сбросили их в </a:t>
            </a:r>
            <a:r>
              <a:rPr lang="ru-RU" dirty="0">
                <a:hlinkClick r:id="rId11" tooltip="Колочь (река)"/>
              </a:rPr>
              <a:t>Колочу</a:t>
            </a:r>
            <a:r>
              <a:rPr lang="ru-RU" dirty="0"/>
              <a:t> и сожгли мост через реку. В результате этого боя французский 106-й полк понёс тяжёлые потери</a:t>
            </a:r>
            <a:r>
              <a:rPr lang="ru-RU" baseline="30000" dirty="0">
                <a:hlinkClick r:id="rId12"/>
              </a:rPr>
              <a:t>[18]</a:t>
            </a:r>
            <a:r>
              <a:rPr lang="ru-RU" dirty="0"/>
              <a:t>.</a:t>
            </a:r>
          </a:p>
          <a:p>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err="1"/>
              <a:t>Багратионовы</a:t>
            </a:r>
            <a:r>
              <a:rPr lang="ru-RU" b="1" dirty="0"/>
              <a:t> флеши</a:t>
            </a:r>
            <a:br>
              <a:rPr lang="ru-RU" b="1" dirty="0"/>
            </a:br>
            <a:endParaRPr lang="ru-RU" dirty="0"/>
          </a:p>
        </p:txBody>
      </p:sp>
      <p:sp>
        <p:nvSpPr>
          <p:cNvPr id="3" name="Содержимое 2"/>
          <p:cNvSpPr>
            <a:spLocks noGrp="1"/>
          </p:cNvSpPr>
          <p:nvPr>
            <p:ph idx="1"/>
          </p:nvPr>
        </p:nvSpPr>
        <p:spPr/>
        <p:txBody>
          <a:bodyPr>
            <a:normAutofit fontScale="55000" lnSpcReduction="20000"/>
          </a:bodyPr>
          <a:lstStyle/>
          <a:p>
            <a:r>
              <a:rPr lang="ru-RU" dirty="0">
                <a:hlinkClick r:id="rId2" tooltip="Флешь"/>
              </a:rPr>
              <a:t>Флеши</a:t>
            </a:r>
            <a:r>
              <a:rPr lang="ru-RU" dirty="0"/>
              <a:t> накануне сражения были заняты 2-й сводно-гренадерской дивизией под командованием генерала </a:t>
            </a:r>
            <a:r>
              <a:rPr lang="ru-RU" dirty="0">
                <a:hlinkClick r:id="rId3" tooltip="Воронцов, Михаил Семёнович"/>
              </a:rPr>
              <a:t>Воронцова</a:t>
            </a:r>
            <a:r>
              <a:rPr lang="ru-RU" dirty="0"/>
              <a:t>. В 6-м часу утра после непродолжительной канонады началась атака французов на </a:t>
            </a:r>
            <a:r>
              <a:rPr lang="ru-RU" dirty="0" err="1"/>
              <a:t>Багратионовы</a:t>
            </a:r>
            <a:r>
              <a:rPr lang="ru-RU" dirty="0"/>
              <a:t> флеши. В первой атаке французские дивизии генералов </a:t>
            </a:r>
            <a:r>
              <a:rPr lang="ru-RU" dirty="0" err="1">
                <a:hlinkClick r:id="rId4" tooltip="Дессе, Жозеф Мари"/>
              </a:rPr>
              <a:t>Дессе</a:t>
            </a:r>
            <a:r>
              <a:rPr lang="ru-RU" dirty="0"/>
              <a:t> и </a:t>
            </a:r>
            <a:r>
              <a:rPr lang="ru-RU" dirty="0" err="1">
                <a:hlinkClick r:id="rId5" tooltip="Компан, Жан-Доминик"/>
              </a:rPr>
              <a:t>Компана</a:t>
            </a:r>
            <a:r>
              <a:rPr lang="ru-RU" dirty="0"/>
              <a:t>, преодолев сопротивление егерей, пробились через </a:t>
            </a:r>
            <a:r>
              <a:rPr lang="ru-RU" dirty="0" err="1"/>
              <a:t>Утицкий</a:t>
            </a:r>
            <a:r>
              <a:rPr lang="ru-RU" dirty="0"/>
              <a:t> лес, но, едва начав строиться на опушке напротив самой южной флеши, попали под картечный огонь и были опрокинуты фланговой атакой егерей.</a:t>
            </a:r>
          </a:p>
          <a:p>
            <a:r>
              <a:rPr lang="ru-RU" dirty="0"/>
              <a:t>В 8-м часу утра французы повторили атаку и захватили южную флешь. </a:t>
            </a:r>
            <a:r>
              <a:rPr lang="ru-RU" dirty="0">
                <a:hlinkClick r:id="rId6" tooltip="Багратион, Пётр Иванович"/>
              </a:rPr>
              <a:t>Багратион</a:t>
            </a:r>
            <a:r>
              <a:rPr lang="ru-RU" dirty="0"/>
              <a:t> на помощь 2-й сводно-гренадерской дивизии направил 27-ю пехотную дивизию </a:t>
            </a:r>
            <a:r>
              <a:rPr lang="ru-RU" dirty="0" err="1"/>
              <a:t>генерала</a:t>
            </a:r>
            <a:r>
              <a:rPr lang="ru-RU" dirty="0" err="1">
                <a:hlinkClick r:id="rId7" tooltip="Неверовский, Дмитрий Петрович"/>
              </a:rPr>
              <a:t>Неверовского</a:t>
            </a:r>
            <a:r>
              <a:rPr lang="ru-RU" dirty="0"/>
              <a:t>, а также </a:t>
            </a:r>
            <a:r>
              <a:rPr lang="ru-RU" dirty="0" err="1">
                <a:hlinkClick r:id="rId8" tooltip="Ахтырский 12-й гусарский полк"/>
              </a:rPr>
              <a:t>Ахтырских</a:t>
            </a:r>
            <a:r>
              <a:rPr lang="ru-RU" dirty="0">
                <a:hlinkClick r:id="rId8" tooltip="Ахтырский 12-й гусарский полк"/>
              </a:rPr>
              <a:t> гусар</a:t>
            </a:r>
            <a:r>
              <a:rPr lang="ru-RU" dirty="0"/>
              <a:t> и </a:t>
            </a:r>
            <a:r>
              <a:rPr lang="ru-RU" dirty="0">
                <a:hlinkClick r:id="rId9" tooltip="Новороссийский 3-й драгунский полк"/>
              </a:rPr>
              <a:t>Новороссийских драгун</a:t>
            </a:r>
            <a:r>
              <a:rPr lang="ru-RU" dirty="0"/>
              <a:t> для удара во фланг. Французы оставили флеши, понеся при этом большие потери. Были ранены оба дивизионных генерала </a:t>
            </a:r>
            <a:r>
              <a:rPr lang="ru-RU" dirty="0" err="1"/>
              <a:t>Дессе</a:t>
            </a:r>
            <a:r>
              <a:rPr lang="ru-RU" dirty="0"/>
              <a:t> и </a:t>
            </a:r>
            <a:r>
              <a:rPr lang="ru-RU" dirty="0" err="1"/>
              <a:t>Компан</a:t>
            </a:r>
            <a:r>
              <a:rPr lang="ru-RU" dirty="0"/>
              <a:t>, при падении с убитого коня контужен командир корпуса маршал </a:t>
            </a:r>
            <a:r>
              <a:rPr lang="ru-RU" dirty="0" err="1">
                <a:hlinkClick r:id="rId10" tooltip="Даву"/>
              </a:rPr>
              <a:t>Даву</a:t>
            </a:r>
            <a:r>
              <a:rPr lang="ru-RU" dirty="0"/>
              <a:t>, ранены практически все бригадные командиры.</a:t>
            </a:r>
          </a:p>
          <a:p>
            <a:r>
              <a:rPr lang="ru-RU" dirty="0"/>
              <a:t>Для 3-й атаки Наполеон усилил атакующие силы ещё 3 пехотными дивизиями из корпуса маршала </a:t>
            </a:r>
            <a:r>
              <a:rPr lang="ru-RU" dirty="0">
                <a:hlinkClick r:id="rId11" tooltip="Ней, Мишель"/>
              </a:rPr>
              <a:t>Нея</a:t>
            </a:r>
            <a:r>
              <a:rPr lang="ru-RU" dirty="0"/>
              <a:t>, 3 кавалерийскими корпусами маршала </a:t>
            </a:r>
            <a:r>
              <a:rPr lang="ru-RU" dirty="0" err="1">
                <a:hlinkClick r:id="rId12" tooltip="Мюрат, Иоахим"/>
              </a:rPr>
              <a:t>Мюрата</a:t>
            </a:r>
            <a:r>
              <a:rPr lang="ru-RU" dirty="0"/>
              <a:t> и артиллерией, доведя её численность до 160 орудий.</a:t>
            </a:r>
          </a:p>
          <a:p>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Бой за </a:t>
            </a:r>
            <a:r>
              <a:rPr lang="ru-RU" b="1" dirty="0" err="1"/>
              <a:t>Утицкий</a:t>
            </a:r>
            <a:r>
              <a:rPr lang="ru-RU" b="1" dirty="0"/>
              <a:t> курган</a:t>
            </a:r>
            <a:br>
              <a:rPr lang="ru-RU" b="1" dirty="0"/>
            </a:br>
            <a:endParaRPr lang="ru-RU" dirty="0"/>
          </a:p>
        </p:txBody>
      </p:sp>
      <p:sp>
        <p:nvSpPr>
          <p:cNvPr id="3" name="Содержимое 2"/>
          <p:cNvSpPr>
            <a:spLocks noGrp="1"/>
          </p:cNvSpPr>
          <p:nvPr>
            <p:ph idx="1"/>
          </p:nvPr>
        </p:nvSpPr>
        <p:spPr/>
        <p:txBody>
          <a:bodyPr>
            <a:normAutofit fontScale="40000" lnSpcReduction="20000"/>
          </a:bodyPr>
          <a:lstStyle/>
          <a:p>
            <a:r>
              <a:rPr lang="ru-RU" dirty="0"/>
              <a:t>Накануне сражения 25 августа (</a:t>
            </a:r>
            <a:r>
              <a:rPr lang="ru-RU" dirty="0">
                <a:hlinkClick r:id="rId2" tooltip="6 сентября"/>
              </a:rPr>
              <a:t>6 сентября</a:t>
            </a:r>
            <a:r>
              <a:rPr lang="ru-RU" dirty="0"/>
              <a:t>) по приказу </a:t>
            </a:r>
            <a:r>
              <a:rPr lang="ru-RU" dirty="0">
                <a:hlinkClick r:id="rId3" tooltip="Кутузов, Михаил Илларионович"/>
              </a:rPr>
              <a:t>Кутузова</a:t>
            </a:r>
            <a:r>
              <a:rPr lang="ru-RU" dirty="0"/>
              <a:t> в район </a:t>
            </a:r>
            <a:r>
              <a:rPr lang="ru-RU" dirty="0">
                <a:hlinkClick r:id="rId4" tooltip="Старая Смоленская дорога"/>
              </a:rPr>
              <a:t>Старой Смоленской дороги</a:t>
            </a:r>
            <a:r>
              <a:rPr lang="ru-RU" dirty="0"/>
              <a:t> был направлен 3-й пехотный корпус генерала </a:t>
            </a:r>
            <a:r>
              <a:rPr lang="ru-RU" dirty="0">
                <a:hlinkClick r:id="rId5" tooltip="Тучков, Николай Алексеевич"/>
              </a:rPr>
              <a:t>Тучкова 1-го</a:t>
            </a:r>
            <a:r>
              <a:rPr lang="ru-RU" dirty="0"/>
              <a:t> и до 10 тысяч ратников Московского и Смоленского </a:t>
            </a:r>
            <a:r>
              <a:rPr lang="ru-RU" dirty="0">
                <a:hlinkClick r:id="rId6" tooltip="Ополчение"/>
              </a:rPr>
              <a:t>ополчений</a:t>
            </a:r>
            <a:r>
              <a:rPr lang="ru-RU" dirty="0"/>
              <a:t>. В этот же день к войскам присоединились ещё 2 казачьих полка </a:t>
            </a:r>
            <a:r>
              <a:rPr lang="ru-RU" dirty="0">
                <a:hlinkClick r:id="rId7" tooltip="Карпов, Аким Акимович"/>
              </a:rPr>
              <a:t>Карпова 2-го</a:t>
            </a:r>
            <a:r>
              <a:rPr lang="ru-RU" dirty="0"/>
              <a:t>. Для связи с флешами в </a:t>
            </a:r>
            <a:r>
              <a:rPr lang="ru-RU" dirty="0" err="1"/>
              <a:t>Утицком</a:t>
            </a:r>
            <a:r>
              <a:rPr lang="ru-RU" dirty="0"/>
              <a:t> лесу заняли позицию егерские полки генерал-майора </a:t>
            </a:r>
            <a:r>
              <a:rPr lang="ru-RU" dirty="0">
                <a:hlinkClick r:id="rId8" tooltip="Шаховской, Иван Леонтьевич"/>
              </a:rPr>
              <a:t>Шаховского</a:t>
            </a:r>
            <a:r>
              <a:rPr lang="ru-RU" dirty="0"/>
              <a:t>.</a:t>
            </a:r>
          </a:p>
          <a:p>
            <a:r>
              <a:rPr lang="ru-RU" dirty="0"/>
              <a:t>Семёновская флешь в </a:t>
            </a:r>
            <a:r>
              <a:rPr lang="ru-RU" dirty="0">
                <a:hlinkClick r:id="rId9" tooltip="1912 год"/>
              </a:rPr>
              <a:t>1912 году</a:t>
            </a:r>
            <a:r>
              <a:rPr lang="ru-RU" dirty="0"/>
              <a:t>. Место гибели генерал-майора </a:t>
            </a:r>
            <a:r>
              <a:rPr lang="ru-RU" dirty="0">
                <a:hlinkClick r:id="rId10" tooltip="Тучков, Александр Алексеевич"/>
              </a:rPr>
              <a:t>Тучкова 4-го</a:t>
            </a:r>
            <a:endParaRPr lang="ru-RU" dirty="0"/>
          </a:p>
          <a:p>
            <a:r>
              <a:rPr lang="ru-RU" dirty="0"/>
              <a:t>По замыслу Кутузова, корпус Тучкова должен был внезапно из засады атаковать фланг и тыл неприятеля, ведущего бой за </a:t>
            </a:r>
            <a:r>
              <a:rPr lang="ru-RU" dirty="0" err="1"/>
              <a:t>Багратионовы</a:t>
            </a:r>
            <a:r>
              <a:rPr lang="ru-RU" dirty="0"/>
              <a:t> флеши. Однако ранним утром начальник штаба </a:t>
            </a:r>
            <a:r>
              <a:rPr lang="ru-RU" dirty="0" err="1">
                <a:hlinkClick r:id="rId11" tooltip="Беннигсен, Леонтий Леонтьевич"/>
              </a:rPr>
              <a:t>Беннигсен</a:t>
            </a:r>
            <a:r>
              <a:rPr lang="ru-RU" dirty="0"/>
              <a:t> выдвинул отряд Тучкова из засады.</a:t>
            </a:r>
          </a:p>
          <a:p>
            <a:r>
              <a:rPr lang="ru-RU" dirty="0"/>
              <a:t>26 августа (</a:t>
            </a:r>
            <a:r>
              <a:rPr lang="ru-RU" dirty="0">
                <a:hlinkClick r:id="rId12" tooltip="7 сентября"/>
              </a:rPr>
              <a:t>7 сентября</a:t>
            </a:r>
            <a:r>
              <a:rPr lang="ru-RU" dirty="0"/>
              <a:t>) 5-й корпус французской армии, состоявший из поляков под командованием генерала </a:t>
            </a:r>
            <a:r>
              <a:rPr lang="ru-RU" dirty="0" err="1">
                <a:hlinkClick r:id="rId13" tooltip="Понятовский, Юзеф"/>
              </a:rPr>
              <a:t>Понятовского</a:t>
            </a:r>
            <a:r>
              <a:rPr lang="ru-RU" dirty="0"/>
              <a:t>, двинулся в обход левого фланга русской позиции. Войска встретились перед Утицей около 8 часов утра, в тот момент, когда генерал </a:t>
            </a:r>
            <a:r>
              <a:rPr lang="ru-RU" dirty="0">
                <a:hlinkClick r:id="rId5" tooltip="Тучков, Николай Алексеевич"/>
              </a:rPr>
              <a:t>Тучков 1-й</a:t>
            </a:r>
            <a:r>
              <a:rPr lang="ru-RU" dirty="0"/>
              <a:t> по приказу </a:t>
            </a:r>
            <a:r>
              <a:rPr lang="ru-RU" dirty="0">
                <a:hlinkClick r:id="rId14" tooltip="Багратион, Пётр Иванович"/>
              </a:rPr>
              <a:t>Багратиона</a:t>
            </a:r>
            <a:r>
              <a:rPr lang="ru-RU" dirty="0"/>
              <a:t> уже отправил в его распоряжение дивизию </a:t>
            </a:r>
            <a:r>
              <a:rPr lang="ru-RU" dirty="0">
                <a:hlinkClick r:id="rId15" tooltip="Коновницын, Пётр Петрович"/>
              </a:rPr>
              <a:t>Коновницына</a:t>
            </a:r>
            <a:r>
              <a:rPr lang="ru-RU" baseline="30000" dirty="0">
                <a:hlinkClick r:id="rId16"/>
              </a:rPr>
              <a:t>[5]</a:t>
            </a:r>
            <a:r>
              <a:rPr lang="ru-RU" dirty="0"/>
              <a:t>. Неприятель, выйдя из леса и оттеснив русских егерей от деревни Утицы, оказался на высотах. Установив на них 24 орудия, противник открыл ураганный огонь. Тучков 1-й вынужден был отойти к </a:t>
            </a:r>
            <a:r>
              <a:rPr lang="ru-RU" dirty="0" err="1"/>
              <a:t>Утицкому</a:t>
            </a:r>
            <a:r>
              <a:rPr lang="ru-RU" dirty="0"/>
              <a:t> кургану — более выгодному для себя рубежу. Попытки </a:t>
            </a:r>
            <a:r>
              <a:rPr lang="ru-RU" dirty="0" err="1"/>
              <a:t>Понятовского</a:t>
            </a:r>
            <a:r>
              <a:rPr lang="ru-RU" dirty="0"/>
              <a:t> продвинуться и захватить курган успеха не имели.</a:t>
            </a:r>
          </a:p>
          <a:p>
            <a:r>
              <a:rPr lang="ru-RU" dirty="0"/>
              <a:t>Около 11 утра </a:t>
            </a:r>
            <a:r>
              <a:rPr lang="ru-RU" dirty="0" err="1">
                <a:hlinkClick r:id="rId13" tooltip="Понятовский, Юзеф"/>
              </a:rPr>
              <a:t>Понятовский</a:t>
            </a:r>
            <a:r>
              <a:rPr lang="ru-RU" dirty="0"/>
              <a:t>, получив слева поддержку от 8-го пехотного корпуса </a:t>
            </a:r>
            <a:r>
              <a:rPr lang="ru-RU" dirty="0" err="1">
                <a:hlinkClick r:id="rId17" tooltip="Жюно, Жан Андош"/>
              </a:rPr>
              <a:t>Жюно</a:t>
            </a:r>
            <a:r>
              <a:rPr lang="ru-RU" dirty="0"/>
              <a:t>, сосредоточил огонь из 40 орудий против </a:t>
            </a:r>
            <a:r>
              <a:rPr lang="ru-RU" dirty="0" err="1"/>
              <a:t>Утицкого</a:t>
            </a:r>
            <a:r>
              <a:rPr lang="ru-RU" dirty="0"/>
              <a:t> кургана и захватил его штурмом. Это дало ему возможность действовать в обход русской позиции.</a:t>
            </a:r>
          </a:p>
          <a:p>
            <a:r>
              <a:rPr lang="ru-RU" dirty="0">
                <a:hlinkClick r:id="rId5" tooltip="Тучков, Николай Алексеевич"/>
              </a:rPr>
              <a:t>Тучков 1-й</a:t>
            </a:r>
            <a:r>
              <a:rPr lang="ru-RU" dirty="0"/>
              <a:t>, стремясь ликвидировать опасность, принял решительные меры к возвращению кургана. Он лично организовал контратаку во главе полка </a:t>
            </a:r>
            <a:r>
              <a:rPr lang="ru-RU" dirty="0">
                <a:hlinkClick r:id="rId18" tooltip="Павловский лейб-гвардии полк"/>
              </a:rPr>
              <a:t>Павловских гренадер</a:t>
            </a:r>
            <a:r>
              <a:rPr lang="ru-RU" dirty="0"/>
              <a:t>. Курган был возвращён, но сам генерал-лейтенант Тучков 1-й получил смертельную рану. Его заменил генерал-лейтенант </a:t>
            </a:r>
            <a:r>
              <a:rPr lang="ru-RU" dirty="0">
                <a:hlinkClick r:id="rId19" tooltip="Багговут, Карл Фёдорович"/>
              </a:rPr>
              <a:t>Багговут</a:t>
            </a:r>
            <a:r>
              <a:rPr lang="ru-RU" dirty="0"/>
              <a:t>, командир 2-го пехотного корпуса.</a:t>
            </a:r>
          </a:p>
          <a:p>
            <a:r>
              <a:rPr lang="ru-RU" dirty="0"/>
              <a:t>Багговут оставил </a:t>
            </a:r>
            <a:r>
              <a:rPr lang="ru-RU" dirty="0" err="1"/>
              <a:t>Утицкий</a:t>
            </a:r>
            <a:r>
              <a:rPr lang="ru-RU" dirty="0"/>
              <a:t> курган лишь около часа дня, когда падение </a:t>
            </a:r>
            <a:r>
              <a:rPr lang="ru-RU" dirty="0" err="1"/>
              <a:t>Багратионовых</a:t>
            </a:r>
            <a:r>
              <a:rPr lang="ru-RU" dirty="0"/>
              <a:t> флешей сделало его позицию уязвимой для фланговых атак. Он отступил к новой линии 2-й армии</a:t>
            </a:r>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effectLst>
                  <a:glow rad="101600">
                    <a:schemeClr val="accent6">
                      <a:satMod val="175000"/>
                      <a:alpha val="40000"/>
                    </a:schemeClr>
                  </a:glow>
                </a:effectLst>
              </a:rPr>
              <a:t>Отечественная война 1812 года</a:t>
            </a:r>
            <a:endParaRPr lang="ru-RU" dirty="0">
              <a:effectLst>
                <a:glow rad="101600">
                  <a:schemeClr val="accent6">
                    <a:satMod val="175000"/>
                    <a:alpha val="40000"/>
                  </a:schemeClr>
                </a:glow>
              </a:effectLst>
            </a:endParaRPr>
          </a:p>
        </p:txBody>
      </p:sp>
      <p:sp>
        <p:nvSpPr>
          <p:cNvPr id="4" name="Содержимое 3"/>
          <p:cNvSpPr>
            <a:spLocks noGrp="1"/>
          </p:cNvSpPr>
          <p:nvPr>
            <p:ph sz="half" idx="2"/>
          </p:nvPr>
        </p:nvSpPr>
        <p:spPr/>
        <p:txBody>
          <a:bodyPr>
            <a:normAutofit fontScale="85000" lnSpcReduction="20000"/>
          </a:bodyPr>
          <a:lstStyle/>
          <a:p>
            <a:r>
              <a:rPr lang="ru-RU" dirty="0" smtClean="0">
                <a:effectLst>
                  <a:glow rad="63500">
                    <a:schemeClr val="accent2">
                      <a:satMod val="175000"/>
                      <a:alpha val="40000"/>
                    </a:schemeClr>
                  </a:glow>
                </a:effectLst>
              </a:rPr>
              <a:t>После заключения </a:t>
            </a:r>
            <a:r>
              <a:rPr lang="ru-RU" dirty="0" err="1" smtClean="0">
                <a:effectLst>
                  <a:glow rad="63500">
                    <a:schemeClr val="accent2">
                      <a:satMod val="175000"/>
                      <a:alpha val="40000"/>
                    </a:schemeClr>
                  </a:glow>
                </a:effectLst>
              </a:rPr>
              <a:t>Тильзитского</a:t>
            </a:r>
            <a:r>
              <a:rPr lang="ru-RU" dirty="0" smtClean="0">
                <a:effectLst>
                  <a:glow rad="63500">
                    <a:schemeClr val="accent2">
                      <a:satMod val="175000"/>
                      <a:alpha val="40000"/>
                    </a:schemeClr>
                  </a:glow>
                </a:effectLst>
              </a:rPr>
              <a:t>  мира Наполеон был близок к мировому господству. Ряд стран стали вассалами Франция, Австрия и Пруссия- заключили с ней союзнические договоры. Наполеон стремился нанести решающий удар Англии, но этому мешала Россия, не выполнявшая условий континентальной блокады. Война стала неизбежной</a:t>
            </a:r>
            <a:endParaRPr lang="ru-RU" dirty="0">
              <a:effectLst>
                <a:glow rad="63500">
                  <a:schemeClr val="accent2">
                    <a:satMod val="175000"/>
                    <a:alpha val="40000"/>
                  </a:schemeClr>
                </a:glow>
              </a:effectLst>
            </a:endParaRPr>
          </a:p>
        </p:txBody>
      </p:sp>
      <p:pic>
        <p:nvPicPr>
          <p:cNvPr id="5" name="Picture 8" descr="император"/>
          <p:cNvPicPr>
            <a:picLocks noGrp="1" noChangeAspect="1" noChangeArrowheads="1"/>
          </p:cNvPicPr>
          <p:nvPr>
            <p:ph sz="half" idx="1"/>
          </p:nvPr>
        </p:nvPicPr>
        <p:blipFill>
          <a:blip r:embed="rId2" cstate="print">
            <a:lum bright="12000" contrast="6000"/>
          </a:blip>
          <a:srcRect/>
          <a:stretch>
            <a:fillRect/>
          </a:stretch>
        </p:blipFill>
        <p:spPr bwMode="auto">
          <a:xfrm>
            <a:off x="467544" y="1484784"/>
            <a:ext cx="3390076" cy="3616081"/>
          </a:xfrm>
          <a:prstGeom prst="rect">
            <a:avLst/>
          </a:prstGeom>
          <a:noFill/>
          <a:ln w="76200">
            <a:solidFill>
              <a:srgbClr val="FFCC00"/>
            </a:solid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Рейд казаков Платова и Уварова</a:t>
            </a:r>
            <a:br>
              <a:rPr lang="ru-RU" b="1" dirty="0"/>
            </a:br>
            <a:endParaRPr lang="ru-RU" dirty="0"/>
          </a:p>
        </p:txBody>
      </p:sp>
      <p:sp>
        <p:nvSpPr>
          <p:cNvPr id="3" name="Содержимое 2"/>
          <p:cNvSpPr>
            <a:spLocks noGrp="1"/>
          </p:cNvSpPr>
          <p:nvPr>
            <p:ph idx="1"/>
          </p:nvPr>
        </p:nvSpPr>
        <p:spPr/>
        <p:txBody>
          <a:bodyPr>
            <a:noAutofit/>
          </a:bodyPr>
          <a:lstStyle/>
          <a:p>
            <a:r>
              <a:rPr lang="ru-RU" sz="1600" dirty="0"/>
              <a:t>В критический момент сражения </a:t>
            </a:r>
            <a:r>
              <a:rPr lang="ru-RU" sz="1600" dirty="0">
                <a:hlinkClick r:id="rId2" tooltip="Кутузов, Михаил Илларионович"/>
              </a:rPr>
              <a:t>Кутузов</a:t>
            </a:r>
            <a:r>
              <a:rPr lang="ru-RU" sz="1600" dirty="0"/>
              <a:t> принял решение о рейде конницы </a:t>
            </a:r>
            <a:r>
              <a:rPr lang="ru-RU" sz="1600" dirty="0">
                <a:hlinkClick r:id="rId3" tooltip="Генерал от кавалерии"/>
              </a:rPr>
              <a:t>генералов от кавалерии</a:t>
            </a:r>
            <a:r>
              <a:rPr lang="ru-RU" sz="1600" dirty="0"/>
              <a:t> </a:t>
            </a:r>
            <a:r>
              <a:rPr lang="ru-RU" sz="1600" dirty="0">
                <a:hlinkClick r:id="rId4" tooltip="Уваров, Фёдор Петрович"/>
              </a:rPr>
              <a:t>Уварова</a:t>
            </a:r>
            <a:r>
              <a:rPr lang="ru-RU" sz="1600" dirty="0"/>
              <a:t> и </a:t>
            </a:r>
            <a:r>
              <a:rPr lang="ru-RU" sz="1600" dirty="0">
                <a:hlinkClick r:id="rId5" tooltip="Платов, Матвей Иванович"/>
              </a:rPr>
              <a:t>Платова</a:t>
            </a:r>
            <a:r>
              <a:rPr lang="ru-RU" sz="1600" dirty="0"/>
              <a:t> в тыл и фланг противника. К 12 часам дня 1-й кавалерийский корпус Уварова (28 эскадронов, 12 орудий, всего 2 500 всадников) и казаки Платова (8 полков) переправились через реку </a:t>
            </a:r>
            <a:r>
              <a:rPr lang="ru-RU" sz="1600" dirty="0">
                <a:hlinkClick r:id="rId6" tooltip="Колочь"/>
              </a:rPr>
              <a:t>Колочу</a:t>
            </a:r>
            <a:r>
              <a:rPr lang="ru-RU" sz="1600" dirty="0"/>
              <a:t> в районе деревни Малой. Корпус Уварова атаковал французский пехотный полк и итальянскую кавалерийскую бригаду генерала </a:t>
            </a:r>
            <a:r>
              <a:rPr lang="ru-RU" sz="1600" dirty="0" err="1">
                <a:hlinkClick r:id="rId7" tooltip="Д’Орнано, Филипп Антуан"/>
              </a:rPr>
              <a:t>Орнано</a:t>
            </a:r>
            <a:r>
              <a:rPr lang="ru-RU" sz="1600" dirty="0"/>
              <a:t> в районе переправы через реку </a:t>
            </a:r>
            <a:r>
              <a:rPr lang="ru-RU" sz="1600" dirty="0">
                <a:hlinkClick r:id="rId8" tooltip="Воинка"/>
              </a:rPr>
              <a:t>Войну</a:t>
            </a:r>
            <a:r>
              <a:rPr lang="ru-RU" sz="1600" dirty="0"/>
              <a:t> у </a:t>
            </a:r>
            <a:r>
              <a:rPr lang="ru-RU" sz="1600" dirty="0">
                <a:hlinkClick r:id="rId9" tooltip="Беззубово (Можайский район)"/>
              </a:rPr>
              <a:t>села Беззубово</a:t>
            </a:r>
            <a:r>
              <a:rPr lang="ru-RU" sz="1600" dirty="0"/>
              <a:t>. Платов переправился через реку Войну севернее и, зайдя в тыл, вынудил противника сменить позицию.</a:t>
            </a:r>
          </a:p>
          <a:p>
            <a:r>
              <a:rPr lang="ru-RU" sz="1600" dirty="0"/>
              <a:t>Одновременный удар </a:t>
            </a:r>
            <a:r>
              <a:rPr lang="ru-RU" sz="1600" dirty="0">
                <a:hlinkClick r:id="rId4" tooltip="Уваров, Фёдор Петрович"/>
              </a:rPr>
              <a:t>Уварова</a:t>
            </a:r>
            <a:r>
              <a:rPr lang="ru-RU" sz="1600" dirty="0"/>
              <a:t> и </a:t>
            </a:r>
            <a:r>
              <a:rPr lang="ru-RU" sz="1600" dirty="0">
                <a:hlinkClick r:id="rId5" tooltip="Платов, Матвей Иванович"/>
              </a:rPr>
              <a:t>Платова</a:t>
            </a:r>
            <a:r>
              <a:rPr lang="ru-RU" sz="1600" dirty="0"/>
              <a:t> вызвал замешательство в стане противника и заставил оттянуть на левый фланг войска, которые штурмовали батарею </a:t>
            </a:r>
            <a:r>
              <a:rPr lang="ru-RU" sz="1600" dirty="0">
                <a:hlinkClick r:id="rId10" tooltip="Раевский, Николай Николаевич"/>
              </a:rPr>
              <a:t>Раевского</a:t>
            </a:r>
            <a:r>
              <a:rPr lang="ru-RU" sz="1600" dirty="0"/>
              <a:t> на Курганной высоте. Вице-король </a:t>
            </a:r>
            <a:r>
              <a:rPr lang="ru-RU" sz="1600" dirty="0">
                <a:hlinkClick r:id="rId11" tooltip="Италия"/>
              </a:rPr>
              <a:t>Италии</a:t>
            </a:r>
            <a:r>
              <a:rPr lang="ru-RU" sz="1600" dirty="0"/>
              <a:t> </a:t>
            </a:r>
            <a:r>
              <a:rPr lang="ru-RU" sz="1600" dirty="0">
                <a:hlinkClick r:id="rId12" tooltip="Богарне, Евгений"/>
              </a:rPr>
              <a:t>Евгений </a:t>
            </a:r>
            <a:r>
              <a:rPr lang="ru-RU" sz="1600" dirty="0" err="1">
                <a:hlinkClick r:id="rId12" tooltip="Богарне, Евгений"/>
              </a:rPr>
              <a:t>Богарне</a:t>
            </a:r>
            <a:r>
              <a:rPr lang="ru-RU" sz="1600" dirty="0"/>
              <a:t> с Итальянской гвардией и корпусом </a:t>
            </a:r>
            <a:r>
              <a:rPr lang="ru-RU" sz="1600" dirty="0">
                <a:hlinkClick r:id="rId13" tooltip="Груши, Эммануэль"/>
              </a:rPr>
              <a:t>Груши</a:t>
            </a:r>
            <a:r>
              <a:rPr lang="ru-RU" sz="1600" dirty="0"/>
              <a:t> были направлены Наполеоном против новой угрозы</a:t>
            </a:r>
            <a:r>
              <a:rPr lang="ru-RU" sz="1600" baseline="30000" dirty="0">
                <a:hlinkClick r:id="rId14"/>
              </a:rPr>
              <a:t>[5]</a:t>
            </a:r>
            <a:r>
              <a:rPr lang="ru-RU" sz="1600" dirty="0"/>
              <a:t>. Уваров и Платов к 4-м часам дня вернулись к русской армии.</a:t>
            </a:r>
          </a:p>
          <a:p>
            <a:r>
              <a:rPr lang="ru-RU" sz="1600" dirty="0"/>
              <a:t>Рейд </a:t>
            </a:r>
            <a:r>
              <a:rPr lang="ru-RU" sz="1600" dirty="0">
                <a:hlinkClick r:id="rId4" tooltip="Уваров, Фёдор Петрович"/>
              </a:rPr>
              <a:t>Уварова</a:t>
            </a:r>
            <a:r>
              <a:rPr lang="ru-RU" sz="1600" dirty="0"/>
              <a:t> и </a:t>
            </a:r>
            <a:r>
              <a:rPr lang="ru-RU" sz="1600" dirty="0">
                <a:hlinkClick r:id="rId5" tooltip="Платов, Матвей Иванович"/>
              </a:rPr>
              <a:t>Платова</a:t>
            </a:r>
            <a:r>
              <a:rPr lang="ru-RU" sz="1600" dirty="0"/>
              <a:t> задержал на 2 часа решающую атаку противника, что позволило перегруппировать русские войска. Именно из-за этого рейда </a:t>
            </a:r>
            <a:r>
              <a:rPr lang="ru-RU" sz="1600" dirty="0">
                <a:hlinkClick r:id="rId15" tooltip="Наполеон I"/>
              </a:rPr>
              <a:t>Наполеон</a:t>
            </a:r>
            <a:r>
              <a:rPr lang="ru-RU" sz="1600" dirty="0"/>
              <a:t> не решился отправить в бой свою гвардию. Кавалерийская диверсия, хотя и не нанесла особенного ущерба французам, вызвала у Наполеона чувство неуверенности в собственном тылу.</a:t>
            </a:r>
            <a:br>
              <a:rPr lang="ru-RU" sz="1600" dirty="0"/>
            </a:br>
            <a:r>
              <a:rPr lang="ru-RU" sz="1600" dirty="0"/>
              <a:t>«</a:t>
            </a:r>
            <a:r>
              <a:rPr lang="ru-RU" sz="1600" i="1" dirty="0"/>
              <a:t>Тем, кто находился в Бородинском сражении, конечно, памятна та минута, когда по всей линии неприятеля уменьшилось упорство атак, и нам… можно было свободней вздохнуть</a:t>
            </a:r>
            <a:r>
              <a:rPr lang="ru-RU" sz="1600" dirty="0"/>
              <a:t>», — писал военный историк, генерал </a:t>
            </a:r>
            <a:r>
              <a:rPr lang="ru-RU" sz="1600" dirty="0">
                <a:hlinkClick r:id="rId16" tooltip="Михайловский-Данилевский, Александр Иванович"/>
              </a:rPr>
              <a:t>Михайловский-Данилевский</a:t>
            </a:r>
            <a:endParaRPr lang="ru-RU" sz="1600" dirty="0"/>
          </a:p>
          <a:p>
            <a:endParaRPr lang="ru-RU" sz="16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Батарея Раевского</a:t>
            </a:r>
            <a:br>
              <a:rPr lang="ru-RU" b="1" dirty="0"/>
            </a:br>
            <a:endParaRPr lang="ru-RU" dirty="0"/>
          </a:p>
        </p:txBody>
      </p:sp>
      <p:sp>
        <p:nvSpPr>
          <p:cNvPr id="3" name="Содержимое 2"/>
          <p:cNvSpPr>
            <a:spLocks noGrp="1"/>
          </p:cNvSpPr>
          <p:nvPr>
            <p:ph idx="1"/>
          </p:nvPr>
        </p:nvSpPr>
        <p:spPr/>
        <p:txBody>
          <a:bodyPr>
            <a:noAutofit/>
          </a:bodyPr>
          <a:lstStyle/>
          <a:p>
            <a:r>
              <a:rPr lang="ru-RU" sz="1800" dirty="0"/>
              <a:t>Высокий курган, </a:t>
            </a:r>
            <a:r>
              <a:rPr lang="ru-RU" sz="1600" dirty="0"/>
              <a:t>находившийся в центре русской позиции, господствовал над окружающей местностью. На нём была установлена батарея, располагавшая к началу боя 18 орудиями. Оборона батареи возлагалась на 7-й пехотный корпус генерал-лейтенанта </a:t>
            </a:r>
            <a:r>
              <a:rPr lang="ru-RU" sz="1600" dirty="0">
                <a:hlinkClick r:id="rId2" tooltip="Раевский, Николай Николаевич"/>
              </a:rPr>
              <a:t>Раевского</a:t>
            </a:r>
            <a:r>
              <a:rPr lang="ru-RU" sz="1600" dirty="0"/>
              <a:t>.</a:t>
            </a:r>
          </a:p>
          <a:p>
            <a:r>
              <a:rPr lang="ru-RU" sz="1600" dirty="0"/>
              <a:t>Около 9 часов утра, в разгар боя за </a:t>
            </a:r>
            <a:r>
              <a:rPr lang="ru-RU" sz="1600" dirty="0" err="1"/>
              <a:t>Багратионовы</a:t>
            </a:r>
            <a:r>
              <a:rPr lang="ru-RU" sz="1600" dirty="0"/>
              <a:t> флеши, французы начали первую атаку на батарею силами 4-го корпуса вице-короля </a:t>
            </a:r>
            <a:r>
              <a:rPr lang="ru-RU" sz="1600" dirty="0">
                <a:hlinkClick r:id="rId3" tooltip="Италия"/>
              </a:rPr>
              <a:t>Италии</a:t>
            </a:r>
            <a:r>
              <a:rPr lang="ru-RU" sz="1600" dirty="0"/>
              <a:t> </a:t>
            </a:r>
            <a:r>
              <a:rPr lang="ru-RU" sz="1600" dirty="0">
                <a:hlinkClick r:id="rId4" tooltip="Евгений Богарне"/>
              </a:rPr>
              <a:t>Евгения </a:t>
            </a:r>
            <a:r>
              <a:rPr lang="ru-RU" sz="1600" dirty="0" err="1">
                <a:hlinkClick r:id="rId4" tooltip="Евгений Богарне"/>
              </a:rPr>
              <a:t>Богарне</a:t>
            </a:r>
            <a:r>
              <a:rPr lang="ru-RU" sz="1600" dirty="0"/>
              <a:t>, а также дивизиями генералов </a:t>
            </a:r>
            <a:r>
              <a:rPr lang="ru-RU" sz="1600" dirty="0" err="1">
                <a:hlinkClick r:id="rId5" tooltip="Моран, Шарль Антуан Луи Алексис"/>
              </a:rPr>
              <a:t>Морана</a:t>
            </a:r>
            <a:r>
              <a:rPr lang="ru-RU" sz="1600" dirty="0"/>
              <a:t> и </a:t>
            </a:r>
            <a:r>
              <a:rPr lang="ru-RU" sz="1600" dirty="0" err="1">
                <a:hlinkClick r:id="rId6" tooltip="Жерар, Этьенн-Морис"/>
              </a:rPr>
              <a:t>Жерара</a:t>
            </a:r>
            <a:r>
              <a:rPr lang="ru-RU" sz="1600" dirty="0"/>
              <a:t> из 1-го корпуса маршала </a:t>
            </a:r>
            <a:r>
              <a:rPr lang="ru-RU" sz="1600" dirty="0" err="1">
                <a:hlinkClick r:id="rId7" tooltip="Даву, Луи Никола"/>
              </a:rPr>
              <a:t>Даву</a:t>
            </a:r>
            <a:r>
              <a:rPr lang="ru-RU" sz="1600" dirty="0"/>
              <a:t>. Воздействием на центр русской армии </a:t>
            </a:r>
            <a:r>
              <a:rPr lang="ru-RU" sz="1600" dirty="0">
                <a:hlinkClick r:id="rId8" tooltip="Наполеон I"/>
              </a:rPr>
              <a:t>Наполеон</a:t>
            </a:r>
            <a:r>
              <a:rPr lang="ru-RU" sz="1600" dirty="0"/>
              <a:t> рассчитывал затруднить переброску войск с правого крыла русской армии на </a:t>
            </a:r>
            <a:r>
              <a:rPr lang="ru-RU" sz="1600" dirty="0" err="1"/>
              <a:t>Багратионовы</a:t>
            </a:r>
            <a:r>
              <a:rPr lang="ru-RU" sz="1600" dirty="0"/>
              <a:t> флеши и тем обеспечить своим главным силам быстрый разгром левого крыла русской армии. К моменту атаки вся вторая линия войск </a:t>
            </a:r>
            <a:r>
              <a:rPr lang="ru-RU" sz="1600" dirty="0" err="1"/>
              <a:t>генерал-лейтенанта</a:t>
            </a:r>
            <a:r>
              <a:rPr lang="ru-RU" sz="1600" dirty="0" err="1">
                <a:hlinkClick r:id="rId2" tooltip="Раевский, Николай Николаевич"/>
              </a:rPr>
              <a:t>Раевского</a:t>
            </a:r>
            <a:r>
              <a:rPr lang="ru-RU" sz="1600" dirty="0"/>
              <a:t> по приказу </a:t>
            </a:r>
            <a:r>
              <a:rPr lang="ru-RU" sz="1600" dirty="0" err="1"/>
              <a:t>генерала-от-инфантерии</a:t>
            </a:r>
            <a:r>
              <a:rPr lang="ru-RU" sz="1600" dirty="0"/>
              <a:t> </a:t>
            </a:r>
            <a:r>
              <a:rPr lang="ru-RU" sz="1600" dirty="0">
                <a:hlinkClick r:id="rId9" tooltip="Багратион, Пётр Иванович"/>
              </a:rPr>
              <a:t>Багратиона</a:t>
            </a:r>
            <a:r>
              <a:rPr lang="ru-RU" sz="1600" dirty="0"/>
              <a:t> была снята на защиту флешей. Несмотря на это, атака была отражена артиллерийским огнём.</a:t>
            </a:r>
          </a:p>
          <a:p>
            <a:r>
              <a:rPr lang="ru-RU" sz="1600" dirty="0"/>
              <a:t>Почти сразу же вице-король </a:t>
            </a:r>
            <a:r>
              <a:rPr lang="ru-RU" sz="1600" dirty="0">
                <a:hlinkClick r:id="rId3" tooltip="Италия"/>
              </a:rPr>
              <a:t>Италии</a:t>
            </a:r>
            <a:r>
              <a:rPr lang="ru-RU" sz="1600" dirty="0"/>
              <a:t> </a:t>
            </a:r>
            <a:r>
              <a:rPr lang="ru-RU" sz="1600" dirty="0">
                <a:hlinkClick r:id="rId4" tooltip="Евгений Богарне"/>
              </a:rPr>
              <a:t>Евгений </a:t>
            </a:r>
            <a:r>
              <a:rPr lang="ru-RU" sz="1600" dirty="0" err="1">
                <a:hlinkClick r:id="rId4" tooltip="Евгений Богарне"/>
              </a:rPr>
              <a:t>Богарне</a:t>
            </a:r>
            <a:r>
              <a:rPr lang="ru-RU" sz="1600" dirty="0"/>
              <a:t> повторно атаковал курган. Главнокомандующий русской армией </a:t>
            </a:r>
            <a:r>
              <a:rPr lang="ru-RU" sz="1600" dirty="0">
                <a:hlinkClick r:id="rId10" tooltip="Кутузов, Михаил Илларионович"/>
              </a:rPr>
              <a:t>Кутузов</a:t>
            </a:r>
            <a:r>
              <a:rPr lang="ru-RU" sz="1600" dirty="0"/>
              <a:t> в этот момент ввёл в бой за батарею </a:t>
            </a:r>
            <a:r>
              <a:rPr lang="ru-RU" sz="1600" dirty="0">
                <a:hlinkClick r:id="rId2" tooltip="Раевский, Николай Николаевич"/>
              </a:rPr>
              <a:t>Раевского</a:t>
            </a:r>
            <a:r>
              <a:rPr lang="ru-RU" sz="1600" dirty="0"/>
              <a:t> весь </a:t>
            </a:r>
            <a:r>
              <a:rPr lang="ru-RU" sz="1600" dirty="0" err="1"/>
              <a:t>конно-артиллерийский</a:t>
            </a:r>
            <a:r>
              <a:rPr lang="ru-RU" sz="1600" dirty="0"/>
              <a:t> резерв в количестве 60 орудий и часть лёгкой артиллерии 1-й армии. Однако несмотря на плотный артиллерийский огонь, французы 30-го полка бригадного генерала </a:t>
            </a:r>
            <a:r>
              <a:rPr lang="ru-RU" sz="1600" dirty="0">
                <a:hlinkClick r:id="rId11" tooltip="Бонами де Бельфонтен, Шарль Огюст Жан-Батист Луи-Жозеф"/>
              </a:rPr>
              <a:t>Бонами</a:t>
            </a:r>
            <a:r>
              <a:rPr lang="ru-RU" sz="1600" dirty="0"/>
              <a:t> сумели ворваться в редут.</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Завершение битвы</a:t>
            </a:r>
            <a:br>
              <a:rPr lang="ru-RU" b="1" dirty="0"/>
            </a:br>
            <a:endParaRPr lang="ru-RU" dirty="0"/>
          </a:p>
        </p:txBody>
      </p:sp>
      <p:sp>
        <p:nvSpPr>
          <p:cNvPr id="3" name="Содержимое 2"/>
          <p:cNvSpPr>
            <a:spLocks noGrp="1"/>
          </p:cNvSpPr>
          <p:nvPr>
            <p:ph idx="1"/>
          </p:nvPr>
        </p:nvSpPr>
        <p:spPr/>
        <p:txBody>
          <a:bodyPr>
            <a:normAutofit fontScale="62500" lnSpcReduction="20000"/>
          </a:bodyPr>
          <a:lstStyle/>
          <a:p>
            <a:r>
              <a:rPr lang="ru-RU" dirty="0"/>
              <a:t>После занятия французскими войсками батареи </a:t>
            </a:r>
            <a:r>
              <a:rPr lang="ru-RU" dirty="0">
                <a:hlinkClick r:id="rId2" tooltip="Раевский, Николай Николаевич"/>
              </a:rPr>
              <a:t>Раевского</a:t>
            </a:r>
            <a:r>
              <a:rPr lang="ru-RU" dirty="0"/>
              <a:t> битва стала затихать. На левом фланге дивизионный генерал </a:t>
            </a:r>
            <a:r>
              <a:rPr lang="ru-RU" dirty="0" err="1">
                <a:hlinkClick r:id="rId3" tooltip="Понятовский, Юзеф"/>
              </a:rPr>
              <a:t>Понятовский</a:t>
            </a:r>
            <a:r>
              <a:rPr lang="ru-RU" dirty="0"/>
              <a:t> проводил безрезультатные атаки против 2-й армии под командованием генерала </a:t>
            </a:r>
            <a:r>
              <a:rPr lang="ru-RU" dirty="0">
                <a:hlinkClick r:id="rId4" tooltip="Дохтуров, Дмитрий Сергеевич"/>
              </a:rPr>
              <a:t>Дохтурова</a:t>
            </a:r>
            <a:r>
              <a:rPr lang="ru-RU" dirty="0"/>
              <a:t> (командующий 2-й армией генерал </a:t>
            </a:r>
            <a:r>
              <a:rPr lang="ru-RU" dirty="0">
                <a:hlinkClick r:id="rId5" tooltip="Багратион, Пётр Иванович"/>
              </a:rPr>
              <a:t>Багратион</a:t>
            </a:r>
            <a:r>
              <a:rPr lang="ru-RU" dirty="0"/>
              <a:t> был к тому времени тяжело ранен). В центре и на правом фланге дело ограничивалось артиллерийской перестрелкой до 7 часов вечера. За донесением </a:t>
            </a:r>
            <a:r>
              <a:rPr lang="ru-RU" dirty="0">
                <a:hlinkClick r:id="rId6" tooltip="Кутузов, Михаил Илларионович"/>
              </a:rPr>
              <a:t>Кутузова</a:t>
            </a:r>
            <a:r>
              <a:rPr lang="ru-RU" dirty="0"/>
              <a:t> утверждали, что </a:t>
            </a:r>
            <a:r>
              <a:rPr lang="ru-RU" dirty="0">
                <a:hlinkClick r:id="rId7" tooltip="Наполеон I"/>
              </a:rPr>
              <a:t>Наполеон</a:t>
            </a:r>
            <a:r>
              <a:rPr lang="ru-RU" dirty="0"/>
              <a:t> отступил, выведя войска с захваченных позиций. Отойдя к Горкам (где оставалось ещё одно укрепление), русские начали готовиться к новому сражению. Однако в 12 часов ночи прибыл приказ </a:t>
            </a:r>
            <a:r>
              <a:rPr lang="ru-RU" dirty="0">
                <a:hlinkClick r:id="rId6" tooltip="Кутузов, Михаил Илларионович"/>
              </a:rPr>
              <a:t>Кутузова</a:t>
            </a:r>
            <a:r>
              <a:rPr lang="ru-RU" dirty="0"/>
              <a:t>, отменявший приготовления к бою, намеченному на следующий день. Главнокомандующий русской армии решил отвести армию за </a:t>
            </a:r>
            <a:r>
              <a:rPr lang="ru-RU" dirty="0">
                <a:hlinkClick r:id="rId8" tooltip="Можайск"/>
              </a:rPr>
              <a:t>Можайск</a:t>
            </a:r>
            <a:r>
              <a:rPr lang="ru-RU" dirty="0"/>
              <a:t> с тем, чтобы восполнить людские потери и лучше подготовиться к новым </a:t>
            </a:r>
            <a:r>
              <a:rPr lang="ru-RU" dirty="0" err="1"/>
              <a:t>сражениям.</a:t>
            </a:r>
            <a:r>
              <a:rPr lang="ru-RU" dirty="0" err="1">
                <a:hlinkClick r:id="rId7" tooltip="Наполеон I"/>
              </a:rPr>
              <a:t>Наполеон</a:t>
            </a:r>
            <a:r>
              <a:rPr lang="ru-RU" dirty="0"/>
              <a:t>, столкнувшийся со стойкостью противника, был в подавленном и тревожном расположении духа, как о том свидетельствует его адъютант </a:t>
            </a:r>
            <a:r>
              <a:rPr lang="ru-RU" dirty="0" err="1">
                <a:hlinkClick r:id="rId9" tooltip="Арман Огюстен Луи де Коленкур, герцог Виченцы (страница отсутствует)"/>
              </a:rPr>
              <a:t>Арман</a:t>
            </a:r>
            <a:r>
              <a:rPr lang="ru-RU" dirty="0">
                <a:hlinkClick r:id="rId9" tooltip="Арман Огюстен Луи де Коленкур, герцог Виченцы (страница отсутствует)"/>
              </a:rPr>
              <a:t> </a:t>
            </a:r>
            <a:r>
              <a:rPr lang="ru-RU" dirty="0" err="1">
                <a:hlinkClick r:id="rId9" tooltip="Арман Огюстен Луи де Коленкур, герцог Виченцы (страница отсутствует)"/>
              </a:rPr>
              <a:t>Коленкур</a:t>
            </a:r>
            <a:r>
              <a:rPr lang="ru-RU" dirty="0"/>
              <a:t> (брат погибшего генерала </a:t>
            </a:r>
            <a:r>
              <a:rPr lang="ru-RU" dirty="0">
                <a:hlinkClick r:id="rId10" tooltip="Коленкур, Огюст Жан-Габриэль де"/>
              </a:rPr>
              <a:t>Огюста </a:t>
            </a:r>
            <a:r>
              <a:rPr lang="ru-RU" dirty="0" err="1">
                <a:hlinkClick r:id="rId10" tooltip="Коленкур, Огюст Жан-Габриэль де"/>
              </a:rPr>
              <a:t>Коленкура</a:t>
            </a:r>
            <a:r>
              <a:rPr lang="ru-RU" dirty="0" smtClean="0"/>
              <a:t>)</a:t>
            </a:r>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
            </a:r>
            <a:br>
              <a:rPr lang="ru-RU" b="1" dirty="0"/>
            </a:br>
            <a:r>
              <a:rPr lang="ru-RU" dirty="0" smtClean="0"/>
              <a:t/>
            </a:r>
            <a:br>
              <a:rPr lang="ru-RU" dirty="0" smtClean="0"/>
            </a:br>
            <a:r>
              <a:rPr lang="ru-RU" b="1" dirty="0"/>
              <a:t>Общее положение</a:t>
            </a:r>
            <a:br>
              <a:rPr lang="ru-RU" b="1" dirty="0"/>
            </a:br>
            <a:r>
              <a:rPr lang="ru-RU" dirty="0" smtClean="0"/>
              <a:t/>
            </a:r>
            <a:br>
              <a:rPr lang="ru-RU" dirty="0" smtClean="0"/>
            </a:br>
            <a:endParaRPr lang="ru-RU" dirty="0"/>
          </a:p>
        </p:txBody>
      </p:sp>
      <p:sp>
        <p:nvSpPr>
          <p:cNvPr id="3" name="Содержимое 2"/>
          <p:cNvSpPr>
            <a:spLocks noGrp="1"/>
          </p:cNvSpPr>
          <p:nvPr>
            <p:ph idx="1"/>
          </p:nvPr>
        </p:nvSpPr>
        <p:spPr/>
        <p:txBody>
          <a:bodyPr>
            <a:noAutofit/>
          </a:bodyPr>
          <a:lstStyle/>
          <a:p>
            <a:r>
              <a:rPr lang="ru-RU" sz="1800" dirty="0"/>
              <a:t>Начавшаяся после занятия </a:t>
            </a:r>
            <a:r>
              <a:rPr lang="ru-RU" sz="1800" dirty="0">
                <a:hlinkClick r:id="rId2" tooltip="Наполеон"/>
              </a:rPr>
              <a:t>Наполеоном</a:t>
            </a:r>
            <a:r>
              <a:rPr lang="ru-RU" sz="1800" dirty="0"/>
              <a:t> </a:t>
            </a:r>
            <a:r>
              <a:rPr lang="ru-RU" sz="1800" dirty="0">
                <a:hlinkClick r:id="rId3" tooltip="Москва"/>
              </a:rPr>
              <a:t>Москвы</a:t>
            </a:r>
            <a:r>
              <a:rPr lang="ru-RU" sz="1800" dirty="0"/>
              <a:t> партизанская война серьёзно осложнила положение французов. После поражения французского авангарда маршала </a:t>
            </a:r>
            <a:r>
              <a:rPr lang="ru-RU" sz="1800" dirty="0" err="1">
                <a:hlinkClick r:id="rId4" tooltip="Мюрат"/>
              </a:rPr>
              <a:t>И.Мюрата</a:t>
            </a:r>
            <a:r>
              <a:rPr lang="ru-RU" sz="1800" dirty="0"/>
              <a:t> </a:t>
            </a:r>
            <a:r>
              <a:rPr lang="ru-RU" sz="1800" dirty="0">
                <a:hlinkClick r:id="rId5" tooltip="Тарутинский бой"/>
              </a:rPr>
              <a:t>под </a:t>
            </a:r>
            <a:r>
              <a:rPr lang="ru-RU" sz="1800" dirty="0" err="1">
                <a:hlinkClick r:id="rId5" tooltip="Тарутинский бой"/>
              </a:rPr>
              <a:t>Тарутиным</a:t>
            </a:r>
            <a:r>
              <a:rPr lang="ru-RU" sz="1800" dirty="0"/>
              <a:t> </a:t>
            </a:r>
            <a:r>
              <a:rPr lang="ru-RU" sz="1800" dirty="0">
                <a:hlinkClick r:id="rId6" tooltip="18 октября"/>
              </a:rPr>
              <a:t>18 октября</a:t>
            </a:r>
            <a:r>
              <a:rPr lang="ru-RU" sz="1800" dirty="0"/>
              <a:t> партизанские отряды начали действовать более дерзко. В окрестностях Москвы действовали партизанские отряды </a:t>
            </a:r>
            <a:r>
              <a:rPr lang="ru-RU" sz="1800" dirty="0">
                <a:hlinkClick r:id="rId7" tooltip="Дорохов, Иван Семёнович"/>
              </a:rPr>
              <a:t>И. С. Дорохова</a:t>
            </a:r>
            <a:r>
              <a:rPr lang="ru-RU" sz="1800" dirty="0"/>
              <a:t>, </a:t>
            </a:r>
            <a:r>
              <a:rPr lang="ru-RU" sz="1800" dirty="0">
                <a:hlinkClick r:id="rId8" tooltip="Сеславин, Александр Никитич"/>
              </a:rPr>
              <a:t>А. Н. </a:t>
            </a:r>
            <a:r>
              <a:rPr lang="ru-RU" sz="1800" dirty="0" err="1">
                <a:hlinkClick r:id="rId8" tooltip="Сеславин, Александр Никитич"/>
              </a:rPr>
              <a:t>Сеславина</a:t>
            </a:r>
            <a:r>
              <a:rPr lang="ru-RU" sz="1800" dirty="0" err="1"/>
              <a:t>,</a:t>
            </a:r>
            <a:r>
              <a:rPr lang="ru-RU" sz="1800" dirty="0" err="1">
                <a:hlinkClick r:id="rId9" tooltip="Давыдов, Денис Васильевич"/>
              </a:rPr>
              <a:t>Д</a:t>
            </a:r>
            <a:r>
              <a:rPr lang="ru-RU" sz="1800" dirty="0">
                <a:hlinkClick r:id="rId9" tooltip="Давыдов, Денис Васильевич"/>
              </a:rPr>
              <a:t>. В. Давыдова</a:t>
            </a:r>
            <a:r>
              <a:rPr lang="ru-RU" sz="1800" dirty="0"/>
              <a:t>, </a:t>
            </a:r>
            <a:r>
              <a:rPr lang="ru-RU" sz="1800" dirty="0">
                <a:hlinkClick r:id="rId10" tooltip="Фигнер, Александр Самойлович"/>
              </a:rPr>
              <a:t>А. С. Фигнера</a:t>
            </a:r>
            <a:r>
              <a:rPr lang="ru-RU" sz="1800" dirty="0"/>
              <a:t>. Один только отряд Дорохова, состоявший из пяти кавалерийских полков, сделал рейд по Можайской дороге и за неделю разгромил четыре полка французской кавалерии, захватил несколько обозов, взяв в плен около полутора тысяч человек. </a:t>
            </a:r>
            <a:r>
              <a:rPr lang="ru-RU" sz="1800" dirty="0">
                <a:hlinkClick r:id="rId11" tooltip="11 октября"/>
              </a:rPr>
              <a:t>11 октября</a:t>
            </a:r>
            <a:r>
              <a:rPr lang="ru-RU" sz="1800" dirty="0"/>
              <a:t> Дорохов со своим отрядом освободил </a:t>
            </a:r>
            <a:r>
              <a:rPr lang="ru-RU" sz="1800" dirty="0">
                <a:hlinkClick r:id="rId12" tooltip="Верея"/>
              </a:rPr>
              <a:t>Верею</a:t>
            </a:r>
            <a:r>
              <a:rPr lang="ru-RU" sz="1800" dirty="0"/>
              <a:t>, обороняемую батальоном Вестфальского полка. Верея была удобной базой для партизанских действий как на Смоленской, так и на Калужской дороге. Но еще более тяжёлым для французов было пассивное сопротивление русских крестьян, отказывавшихся поставлять силой или за деньги припасы французским отрядам. В то время как у Кутузова количество артиллерии восстановилось, французские артиллеристы были вынуждены бросать пушки из-за падежа лошадей.</a:t>
            </a:r>
            <a:r>
              <a:rPr lang="ru-RU" sz="1800" dirty="0" smtClean="0"/>
              <a:t/>
            </a:r>
            <a:br>
              <a:rPr lang="ru-RU" sz="1800" dirty="0" smtClean="0"/>
            </a:br>
            <a:endParaRPr lang="ru-RU" sz="1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Действия перед сражением</a:t>
            </a:r>
            <a:br>
              <a:rPr lang="ru-RU" b="1" dirty="0"/>
            </a:br>
            <a:endParaRPr lang="ru-RU" dirty="0"/>
          </a:p>
        </p:txBody>
      </p:sp>
      <p:sp>
        <p:nvSpPr>
          <p:cNvPr id="3" name="Содержимое 2"/>
          <p:cNvSpPr>
            <a:spLocks noGrp="1"/>
          </p:cNvSpPr>
          <p:nvPr>
            <p:ph idx="1"/>
          </p:nvPr>
        </p:nvSpPr>
        <p:spPr/>
        <p:txBody>
          <a:bodyPr>
            <a:normAutofit fontScale="47500" lnSpcReduction="20000"/>
          </a:bodyPr>
          <a:lstStyle/>
          <a:p>
            <a:r>
              <a:rPr lang="ru-RU" dirty="0"/>
              <a:t>Наполеон вышел из Москвы по старой Калужской дороге, однако </a:t>
            </a:r>
            <a:r>
              <a:rPr lang="ru-RU" dirty="0">
                <a:hlinkClick r:id="rId2" tooltip="20 октября"/>
              </a:rPr>
              <a:t>20 октября</a:t>
            </a:r>
            <a:r>
              <a:rPr lang="ru-RU" dirty="0"/>
              <a:t> приказал свернуть на новую Калужскую дорогу (</a:t>
            </a:r>
            <a:r>
              <a:rPr lang="ru-RU" dirty="0" err="1"/>
              <a:t>совр</a:t>
            </a:r>
            <a:r>
              <a:rPr lang="ru-RU" dirty="0"/>
              <a:t>. Киевское шоссе) в районе села Троицкое (</a:t>
            </a:r>
            <a:r>
              <a:rPr lang="ru-RU" dirty="0" err="1"/>
              <a:t>совр.</a:t>
            </a:r>
            <a:r>
              <a:rPr lang="ru-RU" dirty="0" err="1">
                <a:hlinkClick r:id="rId3" tooltip="Троицк (Московская область)"/>
              </a:rPr>
              <a:t>Троицк</a:t>
            </a:r>
            <a:r>
              <a:rPr lang="ru-RU" dirty="0"/>
              <a:t>), не желая прорываться с ослабленной армией через укреплённые позиции русских в районе села Тарутино по старой Калужской дороге. </a:t>
            </a:r>
            <a:r>
              <a:rPr lang="ru-RU" dirty="0">
                <a:hlinkClick r:id="rId4" tooltip="21 октября"/>
              </a:rPr>
              <a:t>21 октября</a:t>
            </a:r>
            <a:r>
              <a:rPr lang="ru-RU" dirty="0"/>
              <a:t> передовые части авангарда </a:t>
            </a:r>
            <a:r>
              <a:rPr lang="ru-RU" dirty="0">
                <a:hlinkClick r:id="rId5" tooltip="Евгений Богарнэ"/>
              </a:rPr>
              <a:t>Евгения </a:t>
            </a:r>
            <a:r>
              <a:rPr lang="ru-RU" dirty="0" err="1">
                <a:hlinkClick r:id="rId5" tooltip="Евгений Богарнэ"/>
              </a:rPr>
              <a:t>Богарнэ</a:t>
            </a:r>
            <a:r>
              <a:rPr lang="ru-RU" dirty="0"/>
              <a:t> прибыли в село </a:t>
            </a:r>
            <a:r>
              <a:rPr lang="ru-RU" dirty="0" err="1"/>
              <a:t>Фоминское</a:t>
            </a:r>
            <a:r>
              <a:rPr lang="ru-RU" dirty="0"/>
              <a:t> (ныне </a:t>
            </a:r>
            <a:r>
              <a:rPr lang="ru-RU" dirty="0" err="1">
                <a:hlinkClick r:id="rId6" tooltip="Наро-Фоминск"/>
              </a:rPr>
              <a:t>Наро-Фоминск</a:t>
            </a:r>
            <a:r>
              <a:rPr lang="ru-RU" dirty="0"/>
              <a:t>) на новой Калужской дороге; в Москве ещё оставались французские подразделения.</a:t>
            </a:r>
          </a:p>
          <a:p>
            <a:r>
              <a:rPr lang="ru-RU" dirty="0" err="1">
                <a:hlinkClick r:id="rId7" tooltip="Сеславин, Александр Никитич"/>
              </a:rPr>
              <a:t>Сеславин</a:t>
            </a:r>
            <a:r>
              <a:rPr lang="ru-RU" dirty="0"/>
              <a:t> и </a:t>
            </a:r>
            <a:r>
              <a:rPr lang="ru-RU" dirty="0">
                <a:hlinkClick r:id="rId8" tooltip="Фигнер, Александр Самойлович"/>
              </a:rPr>
              <a:t>Фигнер</a:t>
            </a:r>
            <a:r>
              <a:rPr lang="ru-RU" dirty="0"/>
              <a:t> предложили командованию атаковать село </a:t>
            </a:r>
            <a:r>
              <a:rPr lang="ru-RU" dirty="0" err="1"/>
              <a:t>Фоминское</a:t>
            </a:r>
            <a:r>
              <a:rPr lang="ru-RU" dirty="0"/>
              <a:t> и попросили подкреплений. Силы противника они насчитали около 8 тысяч человек, которые были раскиданы на большом пространстве</a:t>
            </a:r>
            <a:r>
              <a:rPr lang="ru-RU" baseline="30000" dirty="0">
                <a:hlinkClick r:id="rId9"/>
              </a:rPr>
              <a:t>[2]</a:t>
            </a:r>
            <a:r>
              <a:rPr lang="ru-RU" dirty="0"/>
              <a:t>.</a:t>
            </a:r>
          </a:p>
          <a:p>
            <a:r>
              <a:rPr lang="ru-RU" dirty="0"/>
              <a:t>Кутузов, не зная о местонахождении основной армии Наполеона, поручил атаку на </a:t>
            </a:r>
            <a:r>
              <a:rPr lang="ru-RU" dirty="0" err="1"/>
              <a:t>Фоминское</a:t>
            </a:r>
            <a:r>
              <a:rPr lang="ru-RU" dirty="0"/>
              <a:t> </a:t>
            </a:r>
            <a:r>
              <a:rPr lang="ru-RU" dirty="0">
                <a:hlinkClick r:id="rId10" tooltip="Дохтуров, Дмитрий Сергеевич"/>
              </a:rPr>
              <a:t>Дохтурову</a:t>
            </a:r>
            <a:r>
              <a:rPr lang="ru-RU" dirty="0"/>
              <a:t> с его 6-м пехотным корпусом, дав в придачу 1-й кавалерийский корпус генерал-адъютанта </a:t>
            </a:r>
            <a:r>
              <a:rPr lang="ru-RU" dirty="0" err="1">
                <a:hlinkClick r:id="rId11" tooltip="Меллер-Закомельский, Егор Иванович"/>
              </a:rPr>
              <a:t>Меллер-Закомельского</a:t>
            </a:r>
            <a:r>
              <a:rPr lang="ru-RU" dirty="0"/>
              <a:t>. </a:t>
            </a:r>
            <a:r>
              <a:rPr lang="ru-RU" dirty="0" err="1"/>
              <a:t>Сеславину</a:t>
            </a:r>
            <a:r>
              <a:rPr lang="ru-RU" dirty="0"/>
              <a:t> и Фигнеру было поручено наблюдать за неприятелем.</a:t>
            </a:r>
          </a:p>
          <a:p>
            <a:r>
              <a:rPr lang="ru-RU" dirty="0"/>
              <a:t>Неожиданно </a:t>
            </a:r>
            <a:r>
              <a:rPr lang="ru-RU" dirty="0" err="1"/>
              <a:t>Сеславин</a:t>
            </a:r>
            <a:r>
              <a:rPr lang="ru-RU" dirty="0"/>
              <a:t> обнаружил движение большого количества войск французов, лично наблюдал Наполеона и его свиту. Немедленно </a:t>
            </a:r>
            <a:r>
              <a:rPr lang="ru-RU" dirty="0" err="1"/>
              <a:t>Сеславин</a:t>
            </a:r>
            <a:r>
              <a:rPr lang="ru-RU" dirty="0"/>
              <a:t> доложил Дохтурову, который уже приготовился было атаковать </a:t>
            </a:r>
            <a:r>
              <a:rPr lang="ru-RU" dirty="0" err="1"/>
              <a:t>Фоминское</a:t>
            </a:r>
            <a:r>
              <a:rPr lang="ru-RU" dirty="0"/>
              <a:t> на рассвете </a:t>
            </a:r>
            <a:r>
              <a:rPr lang="ru-RU" dirty="0">
                <a:hlinkClick r:id="rId12" tooltip="23 октября"/>
              </a:rPr>
              <a:t>23 октября</a:t>
            </a:r>
            <a:r>
              <a:rPr lang="ru-RU" dirty="0"/>
              <a:t>. Это сообщение спасло корпус Дохтурова.</a:t>
            </a:r>
          </a:p>
          <a:p>
            <a:r>
              <a:rPr lang="ru-RU" dirty="0"/>
              <a:t>Установив, что главные силы </a:t>
            </a:r>
            <a:r>
              <a:rPr lang="ru-RU" dirty="0">
                <a:hlinkClick r:id="rId13" tooltip="Наполеон"/>
              </a:rPr>
              <a:t>Наполеона</a:t>
            </a:r>
            <a:r>
              <a:rPr lang="ru-RU" dirty="0"/>
              <a:t> от </a:t>
            </a:r>
            <a:r>
              <a:rPr lang="ru-RU" dirty="0" err="1"/>
              <a:t>Фоминского</a:t>
            </a:r>
            <a:r>
              <a:rPr lang="ru-RU" dirty="0"/>
              <a:t> идут на </a:t>
            </a:r>
            <a:r>
              <a:rPr lang="ru-RU" dirty="0">
                <a:hlinkClick r:id="rId14" tooltip="Малоярославец"/>
              </a:rPr>
              <a:t>Малоярославец</a:t>
            </a:r>
            <a:r>
              <a:rPr lang="ru-RU" dirty="0"/>
              <a:t>, </a:t>
            </a:r>
            <a:r>
              <a:rPr lang="ru-RU" dirty="0">
                <a:hlinkClick r:id="rId10" tooltip="Дохтуров, Дмитрий Сергеевич"/>
              </a:rPr>
              <a:t>Дохтуров</a:t>
            </a:r>
            <a:r>
              <a:rPr lang="ru-RU" dirty="0"/>
              <a:t> поспешил к Малоярославцу, чтобы перекрыть путь на </a:t>
            </a:r>
            <a:r>
              <a:rPr lang="ru-RU" dirty="0">
                <a:hlinkClick r:id="rId15" tooltip="Калуга"/>
              </a:rPr>
              <a:t>Калугу</a:t>
            </a:r>
            <a:r>
              <a:rPr lang="ru-RU" dirty="0"/>
              <a:t> через новую Калужскую дорогу. Наполеон, увидев на рассвете крупные русские соединения, ошибочно решил, что Кутузов с основной армией даёт здесь сражение и приостановил движение авангарда </a:t>
            </a:r>
            <a:r>
              <a:rPr lang="ru-RU" dirty="0" err="1"/>
              <a:t>Богарне</a:t>
            </a:r>
            <a:r>
              <a:rPr lang="ru-RU" dirty="0"/>
              <a:t> на Малоярославец, ограничившись отправкой вперед только 13-й дивизии </a:t>
            </a:r>
            <a:r>
              <a:rPr lang="ru-RU" dirty="0" err="1">
                <a:hlinkClick r:id="rId16" tooltip="Дельзон, Алексис Жозеф"/>
              </a:rPr>
              <a:t>Дельзона</a:t>
            </a:r>
            <a:endParaRPr lang="ru-RU" dirty="0"/>
          </a:p>
          <a:p>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Ход сражения</a:t>
            </a:r>
            <a:br>
              <a:rPr lang="ru-RU" dirty="0"/>
            </a:br>
            <a:endParaRPr lang="ru-RU" dirty="0"/>
          </a:p>
        </p:txBody>
      </p:sp>
      <p:sp>
        <p:nvSpPr>
          <p:cNvPr id="3" name="Содержимое 2"/>
          <p:cNvSpPr>
            <a:spLocks noGrp="1"/>
          </p:cNvSpPr>
          <p:nvPr>
            <p:ph idx="1"/>
          </p:nvPr>
        </p:nvSpPr>
        <p:spPr/>
        <p:txBody>
          <a:bodyPr>
            <a:normAutofit fontScale="40000" lnSpcReduction="20000"/>
          </a:bodyPr>
          <a:lstStyle/>
          <a:p>
            <a:r>
              <a:rPr lang="ru-RU" sz="3500" dirty="0">
                <a:hlinkClick r:id="rId2" tooltip="Малоярославец"/>
              </a:rPr>
              <a:t>Малоярославец</a:t>
            </a:r>
            <a:r>
              <a:rPr lang="ru-RU" sz="3500" dirty="0"/>
              <a:t> представлял в то время маленький городок с населением в 1500 жителей. Ввиду подхода неприятеля, по указу городничего Малоярославца П.И. Быкова был разобран мост через </a:t>
            </a:r>
            <a:r>
              <a:rPr lang="ru-RU" sz="3500" dirty="0">
                <a:hlinkClick r:id="rId3" tooltip="Лужа (река)"/>
              </a:rPr>
              <a:t>реку Лужу</a:t>
            </a:r>
            <a:r>
              <a:rPr lang="ru-RU" sz="3500" dirty="0"/>
              <a:t>. Легенда о подвиге повытчика местного суда </a:t>
            </a:r>
            <a:r>
              <a:rPr lang="ru-RU" sz="3500" dirty="0">
                <a:hlinkClick r:id="rId4" tooltip="Беляев, Савва Иванович"/>
              </a:rPr>
              <a:t>С. В. Беляева</a:t>
            </a:r>
            <a:r>
              <a:rPr lang="ru-RU" sz="3500" dirty="0"/>
              <a:t>, якобы разрушившего плотину, в результате чего вода смыла французские понтоны, на данный момент не находит документального подтверждения. Солдаты </a:t>
            </a:r>
            <a:r>
              <a:rPr lang="ru-RU" sz="3500" dirty="0" err="1"/>
              <a:t>Дельзона</a:t>
            </a:r>
            <a:r>
              <a:rPr lang="ru-RU" sz="3500" dirty="0"/>
              <a:t> по плотине вошли в город, навели понтонный мост, рядом с разрушенным. 2 батальона 13 пехотной дивизии </a:t>
            </a:r>
            <a:r>
              <a:rPr lang="ru-RU" sz="3500" dirty="0" err="1"/>
              <a:t>Дельзона</a:t>
            </a:r>
            <a:r>
              <a:rPr lang="ru-RU" sz="3500" dirty="0"/>
              <a:t> остались в городе. Наполеон с основными силами ночевал в </a:t>
            </a:r>
            <a:r>
              <a:rPr lang="ru-RU" sz="3500" dirty="0">
                <a:hlinkClick r:id="rId5" tooltip="Боровск"/>
              </a:rPr>
              <a:t>Боровске</a:t>
            </a:r>
            <a:r>
              <a:rPr lang="ru-RU" sz="3500" dirty="0"/>
              <a:t>.</a:t>
            </a:r>
          </a:p>
          <a:p>
            <a:r>
              <a:rPr lang="ru-RU" sz="3500" dirty="0"/>
              <a:t>Главные силы русской армии вечером </a:t>
            </a:r>
            <a:r>
              <a:rPr lang="ru-RU" sz="3500" dirty="0">
                <a:hlinkClick r:id="rId6" tooltip="23 октября"/>
              </a:rPr>
              <a:t>23 октября</a:t>
            </a:r>
            <a:r>
              <a:rPr lang="ru-RU" sz="3500" dirty="0"/>
              <a:t> выступили из </a:t>
            </a:r>
            <a:r>
              <a:rPr lang="ru-RU" sz="3500" dirty="0" err="1"/>
              <a:t>Тарутинского</a:t>
            </a:r>
            <a:r>
              <a:rPr lang="ru-RU" sz="3500" dirty="0"/>
              <a:t> лагеря, чтобы перекрыть новую Калужскую дорогу. К Дохтурову были посланы казачьи полки, а </a:t>
            </a:r>
            <a:r>
              <a:rPr lang="ru-RU" sz="3500" dirty="0">
                <a:hlinkClick r:id="rId7" tooltip="24 октября"/>
              </a:rPr>
              <a:t>24 октября</a:t>
            </a:r>
            <a:r>
              <a:rPr lang="ru-RU" sz="3500" dirty="0"/>
              <a:t> </a:t>
            </a:r>
            <a:r>
              <a:rPr lang="ru-RU" sz="3500" dirty="0">
                <a:hlinkClick r:id="rId8" tooltip="Кутузов, Михаил Илларионович"/>
              </a:rPr>
              <a:t>Кутузов</a:t>
            </a:r>
            <a:r>
              <a:rPr lang="ru-RU" sz="3500" dirty="0"/>
              <a:t> направил на помощь Дохтурову 7-й пехотный корпус генерала </a:t>
            </a:r>
            <a:r>
              <a:rPr lang="ru-RU" sz="3500" dirty="0">
                <a:hlinkClick r:id="rId9" tooltip="Раевский, Николай Николаевич"/>
              </a:rPr>
              <a:t>Н. Н. Раевского</a:t>
            </a:r>
            <a:r>
              <a:rPr lang="ru-RU" sz="3500" dirty="0"/>
              <a:t>.</a:t>
            </a:r>
          </a:p>
          <a:p>
            <a:r>
              <a:rPr lang="ru-RU" sz="3500" dirty="0"/>
              <a:t>Утром </a:t>
            </a:r>
            <a:r>
              <a:rPr lang="ru-RU" sz="3500" dirty="0">
                <a:hlinkClick r:id="rId7" tooltip="24 октября"/>
              </a:rPr>
              <a:t>24 октября</a:t>
            </a:r>
            <a:r>
              <a:rPr lang="ru-RU" sz="3500" dirty="0"/>
              <a:t> Дохтуров приблизился к городу и, зная о немногочисленности противника, отправил в 5 часов утра в атаку </a:t>
            </a:r>
            <a:r>
              <a:rPr lang="ru-RU" sz="3500" dirty="0">
                <a:hlinkClick r:id="rId10" tooltip="33-й егерский полк"/>
              </a:rPr>
              <a:t>33-й егерский полк</a:t>
            </a:r>
            <a:r>
              <a:rPr lang="ru-RU" sz="3500" dirty="0"/>
              <a:t> полковника </a:t>
            </a:r>
            <a:r>
              <a:rPr lang="ru-RU" sz="3500" dirty="0">
                <a:hlinkClick r:id="rId11" tooltip="Бистром, Адам Иванович"/>
              </a:rPr>
              <a:t>А. И. </a:t>
            </a:r>
            <a:r>
              <a:rPr lang="ru-RU" sz="3500" dirty="0" err="1">
                <a:hlinkClick r:id="rId11" tooltip="Бистром, Адам Иванович"/>
              </a:rPr>
              <a:t>Бистрома</a:t>
            </a:r>
            <a:r>
              <a:rPr lang="ru-RU" sz="3500" dirty="0"/>
              <a:t> 2-го. Егерям (примерно 1000 солдат) удалось выбить французов (500—600 солдат) на окраину города. С подходом к 11 часам утра основных сил 4-го корпуса </a:t>
            </a:r>
            <a:r>
              <a:rPr lang="ru-RU" sz="3500" dirty="0" err="1">
                <a:hlinkClick r:id="rId12" tooltip="Евгений Богарне"/>
              </a:rPr>
              <a:t>Богарне</a:t>
            </a:r>
            <a:r>
              <a:rPr lang="ru-RU" sz="3500" dirty="0"/>
              <a:t> и самого Наполеона французы вновь овладели </a:t>
            </a:r>
            <a:r>
              <a:rPr lang="ru-RU" sz="3500" dirty="0">
                <a:hlinkClick r:id="rId2" tooltip="Малоярославец"/>
              </a:rPr>
              <a:t>Малоярославцем</a:t>
            </a:r>
            <a:r>
              <a:rPr lang="ru-RU" sz="3500" dirty="0"/>
              <a:t>. Лично возглавивший одну из контратак французский дивизионный генерал </a:t>
            </a:r>
            <a:r>
              <a:rPr lang="ru-RU" sz="3500" dirty="0" err="1">
                <a:hlinkClick r:id="rId13" tooltip="Дельзон, Алексис Жозеф"/>
              </a:rPr>
              <a:t>Дельзон</a:t>
            </a:r>
            <a:r>
              <a:rPr lang="ru-RU" sz="3500" dirty="0"/>
              <a:t>, командир 13-й дивизии, был убит. К полудню в Малоярославце сражались друг против друга 9 тысяч французов (13-я и 14-я дивизии) и 9 тысяч русских.</a:t>
            </a:r>
          </a:p>
          <a:p>
            <a:r>
              <a:rPr lang="ru-RU" sz="3500" dirty="0"/>
              <a:t>Реконструкция сражения под Малоярославцем в честь 195-летия события</a:t>
            </a:r>
          </a:p>
          <a:p>
            <a:r>
              <a:rPr lang="ru-RU" sz="3500" dirty="0"/>
              <a:t>К 2 часам дня французы ввели в бой 15-ю дивизию, а на помощь Дохтурову подоспел корпус Раевского. Постепенно с обеих сторон подходили новые силы (до 24 тысяч с каждой стороны), и сражение приняло ожесточённый характер. Город представлял ценность как плацдарм на правом берегу реки Лужи. Бой велся не за незначительный населённый пункт, но за обладание плацдармом, и, следовательно, возможность для французской армии продолжать движение</a:t>
            </a:r>
          </a:p>
          <a:p>
            <a:endParaRPr lang="ru-R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События после боя</a:t>
            </a:r>
            <a:br>
              <a:rPr lang="ru-RU" dirty="0"/>
            </a:br>
            <a:endParaRPr lang="ru-RU" dirty="0"/>
          </a:p>
        </p:txBody>
      </p:sp>
      <p:sp>
        <p:nvSpPr>
          <p:cNvPr id="3" name="Содержимое 2"/>
          <p:cNvSpPr>
            <a:spLocks noGrp="1"/>
          </p:cNvSpPr>
          <p:nvPr>
            <p:ph idx="1"/>
          </p:nvPr>
        </p:nvSpPr>
        <p:spPr>
          <a:xfrm>
            <a:off x="467544" y="1628800"/>
            <a:ext cx="8229600" cy="4525963"/>
          </a:xfrm>
        </p:spPr>
        <p:txBody>
          <a:bodyPr>
            <a:noAutofit/>
          </a:bodyPr>
          <a:lstStyle/>
          <a:p>
            <a:r>
              <a:rPr lang="ru-RU" sz="1800" dirty="0">
                <a:hlinkClick r:id="rId2" tooltip="25 октября"/>
              </a:rPr>
              <a:t>25 октября</a:t>
            </a:r>
            <a:r>
              <a:rPr lang="ru-RU" sz="1800" dirty="0"/>
              <a:t> (13 окт. по старому стилю) обе стороны готовились к продолжению сражения и изучали позиции друг друга. Неожиданно Кутузов приказал отступить от города на 2,5 версты к югу, заняв подготовленную для обороны позицию. С этой позиции удобнее было также контролировать соседнюю дорогу на Медынь, где заметили французские разъезды.</a:t>
            </a:r>
          </a:p>
          <a:p>
            <a:r>
              <a:rPr lang="ru-RU" sz="1800" dirty="0"/>
              <a:t>Рано утром несколько полков </a:t>
            </a:r>
            <a:r>
              <a:rPr lang="ru-RU" sz="1800" dirty="0">
                <a:hlinkClick r:id="rId3" tooltip="Платов, Матвей Иванович"/>
              </a:rPr>
              <a:t>Платова</a:t>
            </a:r>
            <a:r>
              <a:rPr lang="ru-RU" sz="1800" dirty="0"/>
              <a:t>, посланные накануне вечером через реку Лужу, произвели внезапное нападение на бивачное расположение французов и захватили 11 пушек. Нападение было настолько неожиданным, что Наполеон со своей свитой чуть не попал в плен посреди расположения своего гвардейского корпуса. Наполеона спасли крики «ура!», по которым французские офицеры признали русских и успели загородить своего императора.</a:t>
            </a:r>
          </a:p>
          <a:p>
            <a:r>
              <a:rPr lang="ru-RU" sz="1800" dirty="0"/>
              <a:t>Наполеон открыл в Городне военный совет, на котором маршалы Франции высказывались о плане действий. В ответ на просьбу </a:t>
            </a:r>
            <a:r>
              <a:rPr lang="ru-RU" sz="1800" dirty="0" err="1"/>
              <a:t>Мюрата</a:t>
            </a:r>
            <a:r>
              <a:rPr lang="ru-RU" sz="1800" dirty="0"/>
              <a:t> дать ему остатки кавалерии и гвардию, с которыми тот пробьется в Калугу, Наполеон ответил</a:t>
            </a:r>
            <a:r>
              <a:rPr lang="ru-RU" sz="1800" baseline="30000" dirty="0">
                <a:hlinkClick r:id="rId4"/>
              </a:rPr>
              <a:t>[4]</a:t>
            </a:r>
            <a:r>
              <a:rPr lang="ru-RU" sz="1800" dirty="0"/>
              <a:t>: «</a:t>
            </a:r>
            <a:r>
              <a:rPr lang="ru-RU" sz="1800" i="1" dirty="0"/>
              <a:t>Мы и так довольно совершили для славы. Пришло время думать только о спасении оставшейся армии</a:t>
            </a:r>
            <a:r>
              <a:rPr lang="ru-RU" sz="1800" dirty="0"/>
              <a:t>»</a:t>
            </a:r>
            <a:r>
              <a:rPr lang="ru-RU" sz="1800" baseline="30000" dirty="0">
                <a:hlinkClick r:id="rId4"/>
              </a:rPr>
              <a:t>[5]</a:t>
            </a:r>
            <a:r>
              <a:rPr lang="ru-RU" sz="1800" dirty="0"/>
              <a:t>. Мнения собравшихся маршалов разделились, и тогда Наполеон, как полутора месяцами ранее Кутузов в Филях, единолично принял стратегическое решение отступить перед русской армией.</a:t>
            </a:r>
          </a:p>
          <a:p>
            <a:endParaRPr lang="ru-RU" sz="18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Значение сражения под Малоярославцем</a:t>
            </a:r>
            <a:br>
              <a:rPr lang="ru-RU" dirty="0"/>
            </a:br>
            <a:endParaRPr lang="ru-RU" dirty="0"/>
          </a:p>
        </p:txBody>
      </p:sp>
      <p:sp>
        <p:nvSpPr>
          <p:cNvPr id="3" name="Содержимое 2"/>
          <p:cNvSpPr>
            <a:spLocks noGrp="1"/>
          </p:cNvSpPr>
          <p:nvPr>
            <p:ph idx="1"/>
          </p:nvPr>
        </p:nvSpPr>
        <p:spPr/>
        <p:txBody>
          <a:bodyPr>
            <a:normAutofit fontScale="47500" lnSpcReduction="20000"/>
          </a:bodyPr>
          <a:lstStyle/>
          <a:p>
            <a:r>
              <a:rPr lang="ru-RU" dirty="0"/>
              <a:t>Потери с французской стороны составили 3500 человек согласно рапорту командира 4-го корпуса </a:t>
            </a:r>
            <a:r>
              <a:rPr lang="ru-RU" dirty="0">
                <a:hlinkClick r:id="rId2" tooltip="Богарне, Евгений"/>
              </a:rPr>
              <a:t>Евгения </a:t>
            </a:r>
            <a:r>
              <a:rPr lang="ru-RU" dirty="0" err="1">
                <a:hlinkClick r:id="rId2" tooltip="Богарне, Евгений"/>
              </a:rPr>
              <a:t>Богарне</a:t>
            </a:r>
            <a:r>
              <a:rPr lang="ru-RU" dirty="0"/>
              <a:t>. </a:t>
            </a:r>
            <a:r>
              <a:rPr lang="ru-RU" dirty="0" err="1">
                <a:hlinkClick r:id="rId3" tooltip="Сегюр, Филипп Поль"/>
              </a:rPr>
              <a:t>Сегюр</a:t>
            </a:r>
            <a:r>
              <a:rPr lang="ru-RU" dirty="0"/>
              <a:t> подтвердил эту цифру, сообщая о 4 тыс. потерь у итальянцев, из которых состоял 4-й корпус. </a:t>
            </a:r>
            <a:r>
              <a:rPr lang="ru-RU" dirty="0" err="1">
                <a:hlinkClick r:id="rId4" tooltip="Шамбре, Жорж"/>
              </a:rPr>
              <a:t>Шамбре</a:t>
            </a:r>
            <a:r>
              <a:rPr lang="ru-RU" dirty="0"/>
              <a:t>, обычно точный в цифрах</a:t>
            </a:r>
            <a:r>
              <a:rPr lang="ru-RU" baseline="30000" dirty="0">
                <a:hlinkClick r:id="rId5" tooltip="Википедия:Ссылки на источники"/>
              </a:rPr>
              <a:t>[</a:t>
            </a:r>
            <a:r>
              <a:rPr lang="ru-RU" i="1" baseline="30000" dirty="0">
                <a:hlinkClick r:id="rId5" tooltip="Википедия:Ссылки на источники"/>
              </a:rPr>
              <a:t>источник не указан 50 дней</a:t>
            </a:r>
            <a:r>
              <a:rPr lang="ru-RU" baseline="30000" dirty="0">
                <a:hlinkClick r:id="rId5" tooltip="Википедия:Ссылки на источники"/>
              </a:rPr>
              <a:t>]</a:t>
            </a:r>
            <a:r>
              <a:rPr lang="ru-RU" dirty="0"/>
              <a:t>, сообщил о потерях в 6 тыс. человек.</a:t>
            </a:r>
          </a:p>
          <a:p>
            <a:r>
              <a:rPr lang="ru-RU" dirty="0"/>
              <a:t>Кутузов в рапорте указал число русских потерь в 3 тысячи человек, однако в сводной ведомости потерь 1-й армии указаны 6665 человек (1282 убитых, 3130 раненых, остальные пропали без вести). Многие из пропавших без вести сгорели в городе. Известно, что большие потери понесли ополченцы, которые, однако, не учитывались нигде. Потери с русской стороны составили не менее 7 тысяч человек. Количество пленных было незначительным с обеих сторон.</a:t>
            </a:r>
          </a:p>
          <a:p>
            <a:r>
              <a:rPr lang="ru-RU" dirty="0"/>
              <a:t>Сражение под </a:t>
            </a:r>
            <a:r>
              <a:rPr lang="ru-RU" dirty="0">
                <a:hlinkClick r:id="rId6" tooltip="Малоярославец"/>
              </a:rPr>
              <a:t>Малоярославцем</a:t>
            </a:r>
            <a:r>
              <a:rPr lang="ru-RU" dirty="0"/>
              <a:t> (вернее манёвры Кутузова) явилось крупной стратегической победой русской армии, которая завладела инициативой, не допустила выхода противника в южные губернии и без большой битвы вынудила его к отступлению по разорённой </a:t>
            </a:r>
            <a:r>
              <a:rPr lang="ru-RU" dirty="0">
                <a:hlinkClick r:id="rId7" tooltip="Смоленск"/>
              </a:rPr>
              <a:t>Смоленской</a:t>
            </a:r>
            <a:r>
              <a:rPr lang="ru-RU" dirty="0"/>
              <a:t> дороге, что имело для французской армии фатальные последствия из-за острых проблем со снабжением.</a:t>
            </a:r>
            <a:r>
              <a:rPr lang="ru-RU" baseline="30000" dirty="0">
                <a:hlinkClick r:id="rId8"/>
              </a:rPr>
              <a:t>[8]</a:t>
            </a:r>
            <a:endParaRPr lang="ru-RU" dirty="0"/>
          </a:p>
          <a:p>
            <a:r>
              <a:rPr lang="ru-RU" dirty="0"/>
              <a:t>Стотысячная армия французов потеряла в сражении относительно немного людей, однако марш Москва—Смоленск начал верно истреблять «</a:t>
            </a:r>
            <a:r>
              <a:rPr lang="ru-RU" dirty="0">
                <a:hlinkClick r:id="rId9" tooltip="Великая Армия"/>
              </a:rPr>
              <a:t>Великую Армию</a:t>
            </a:r>
            <a:r>
              <a:rPr lang="ru-RU" dirty="0"/>
              <a:t>». Дело было ещё до морозов, голод стал главным врагом французов. Большая часть кавалерии спешилась, орудия бросали. Конская падаль стала лакомым блюдом солдат, отмечались даже случаи людоедства.</a:t>
            </a:r>
          </a:p>
          <a:p>
            <a:r>
              <a:rPr lang="ru-RU" dirty="0"/>
              <a:t>Французские части подходили к Смоленску, где надеялись найти богатые припасы и отдых, но где их не оказалось, с 8 по 15 ноября. После Смоленска планомерное отступление французской армии превратилось в губительное бегство.</a:t>
            </a:r>
          </a:p>
          <a:p>
            <a:endParaRPr lang="ru-RU"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err="1"/>
              <a:t>Тарутинский</a:t>
            </a:r>
            <a:r>
              <a:rPr lang="ru-RU" dirty="0"/>
              <a:t> бой</a:t>
            </a:r>
            <a:br>
              <a:rPr lang="ru-RU" dirty="0"/>
            </a:br>
            <a:endParaRPr lang="ru-RU" dirty="0"/>
          </a:p>
        </p:txBody>
      </p:sp>
      <p:sp>
        <p:nvSpPr>
          <p:cNvPr id="3" name="Содержимое 2"/>
          <p:cNvSpPr>
            <a:spLocks noGrp="1"/>
          </p:cNvSpPr>
          <p:nvPr>
            <p:ph idx="1"/>
          </p:nvPr>
        </p:nvSpPr>
        <p:spPr/>
        <p:txBody>
          <a:bodyPr>
            <a:normAutofit/>
          </a:bodyPr>
          <a:lstStyle/>
          <a:p>
            <a:r>
              <a:rPr lang="ru-RU" sz="1400" dirty="0"/>
              <a:t>После оставления </a:t>
            </a:r>
            <a:r>
              <a:rPr lang="ru-RU" sz="1400" dirty="0">
                <a:hlinkClick r:id="rId2" tooltip="Москва"/>
              </a:rPr>
              <a:t>Москвы</a:t>
            </a:r>
            <a:r>
              <a:rPr lang="ru-RU" sz="1400" dirty="0"/>
              <a:t> армия Кутузова к началу октября расположилась в укреплённом лагере близ села </a:t>
            </a:r>
            <a:r>
              <a:rPr lang="ru-RU" sz="1400" dirty="0">
                <a:hlinkClick r:id="rId3" tooltip="Тарутино (Калужская область)"/>
              </a:rPr>
              <a:t>Тарутина</a:t>
            </a:r>
            <a:r>
              <a:rPr lang="ru-RU" sz="1400" dirty="0"/>
              <a:t> за </a:t>
            </a:r>
            <a:r>
              <a:rPr lang="ru-RU" sz="1400" dirty="0">
                <a:hlinkClick r:id="rId4" tooltip="Нара (река)"/>
              </a:rPr>
              <a:t>рекой Нарой</a:t>
            </a:r>
            <a:r>
              <a:rPr lang="ru-RU" sz="1400" dirty="0"/>
              <a:t> (примерно на границе Московской области к юго-западу от Москвы). Русская армия получила отдых и возможность пополнить материальную часть и живую силу.</a:t>
            </a:r>
          </a:p>
          <a:p>
            <a:r>
              <a:rPr lang="ru-RU" sz="1400" dirty="0"/>
              <a:t>Наполеон, заняв Москву, оказался в затруднительном положении. Французские войска не могли полностью обеспечить себя необходимым в Москве. </a:t>
            </a:r>
            <a:r>
              <a:rPr lang="ru-RU" sz="1400" dirty="0" err="1"/>
              <a:t>Развернувшаяся</a:t>
            </a:r>
            <a:r>
              <a:rPr lang="ru-RU" sz="1400" dirty="0" err="1">
                <a:hlinkClick r:id="rId5" tooltip="Партизанская война"/>
              </a:rPr>
              <a:t>партизанская</a:t>
            </a:r>
            <a:r>
              <a:rPr lang="ru-RU" sz="1400" dirty="0">
                <a:hlinkClick r:id="rId5" tooltip="Партизанская война"/>
              </a:rPr>
              <a:t> война</a:t>
            </a:r>
            <a:r>
              <a:rPr lang="ru-RU" sz="1400" dirty="0"/>
              <a:t> препятствовала нормальному снабжению армии. Для </a:t>
            </a:r>
            <a:r>
              <a:rPr lang="ru-RU" sz="1400" dirty="0" err="1"/>
              <a:t>фуражирования</a:t>
            </a:r>
            <a:r>
              <a:rPr lang="ru-RU" sz="1400" dirty="0"/>
              <a:t> французам приходилось отправлять значительные отряды, которые редко возвращались без потерь. Для облегчения сбора провизии и охраны коммуникаций Наполеон был вынужден держать крупные войсковые соединения далеко за пределами Москвы.</a:t>
            </a:r>
          </a:p>
          <a:p>
            <a:r>
              <a:rPr lang="ru-RU" sz="1400" dirty="0"/>
              <a:t>Авангард </a:t>
            </a:r>
            <a:r>
              <a:rPr lang="ru-RU" sz="1400" dirty="0" err="1">
                <a:hlinkClick r:id="rId6" tooltip="Мюрат"/>
              </a:rPr>
              <a:t>Мюрата</a:t>
            </a:r>
            <a:r>
              <a:rPr lang="ru-RU" sz="1400" dirty="0"/>
              <a:t> с 24 сентября расположился, наблюдая за русской армией, недалеко от Тарутина на реке </a:t>
            </a:r>
            <a:r>
              <a:rPr lang="ru-RU" sz="1400" dirty="0" err="1">
                <a:hlinkClick r:id="rId7" tooltip="Чернишня (река) (страница отсутствует)"/>
              </a:rPr>
              <a:t>Чернишне</a:t>
            </a:r>
            <a:r>
              <a:rPr lang="ru-RU" sz="1400" dirty="0"/>
              <a:t> (приток Нары) в 90 км от Москвы. Группировка состояла из следующих частей: 5-й корпус </a:t>
            </a:r>
            <a:r>
              <a:rPr lang="ru-RU" sz="1400" dirty="0" err="1">
                <a:hlinkClick r:id="rId8" tooltip="Понятовский, Юзеф"/>
              </a:rPr>
              <a:t>Понятовского</a:t>
            </a:r>
            <a:r>
              <a:rPr lang="ru-RU" sz="1400" dirty="0"/>
              <a:t>, две пехотных и две кавалерийских дивизии, все 4 кавалерийских корпуса Наполеона. Общая численность группировки, согласно армейским ведомостям на </a:t>
            </a:r>
            <a:r>
              <a:rPr lang="ru-RU" sz="1400" dirty="0">
                <a:hlinkClick r:id="rId9" tooltip="20 сентября"/>
              </a:rPr>
              <a:t>20 сентября</a:t>
            </a:r>
            <a:r>
              <a:rPr lang="ru-RU" sz="1400" dirty="0"/>
              <a:t>, насчитывала 26 540 человек (по данным </a:t>
            </a:r>
            <a:r>
              <a:rPr lang="ru-RU" sz="1400" dirty="0" err="1">
                <a:hlinkClick r:id="rId10" tooltip="Шамбре, Жорж"/>
              </a:rPr>
              <a:t>Шамбре</a:t>
            </a:r>
            <a:r>
              <a:rPr lang="ru-RU" sz="1400" dirty="0"/>
              <a:t>); сам </a:t>
            </a:r>
            <a:r>
              <a:rPr lang="ru-RU" sz="1400" dirty="0" err="1">
                <a:hlinkClick r:id="rId10" tooltip="Шамбре, Жорж"/>
              </a:rPr>
              <a:t>Шамбре</a:t>
            </a:r>
            <a:r>
              <a:rPr lang="ru-RU" sz="1400" dirty="0"/>
              <a:t>, учитывая потери за предшествующий месяц, оценил силы авангарда к </a:t>
            </a:r>
            <a:r>
              <a:rPr lang="ru-RU" sz="1400" dirty="0">
                <a:hlinkClick r:id="rId11" tooltip="18 октября"/>
              </a:rPr>
              <a:t>18 октября</a:t>
            </a:r>
            <a:r>
              <a:rPr lang="ru-RU" sz="1400" dirty="0"/>
              <a:t> в 20 тысяч</a:t>
            </a:r>
            <a:r>
              <a:rPr lang="ru-RU" sz="1400" baseline="30000" dirty="0">
                <a:hlinkClick r:id="rId12"/>
              </a:rPr>
              <a:t>[1]</a:t>
            </a:r>
            <a:r>
              <a:rPr lang="ru-RU" sz="1400" dirty="0"/>
              <a:t>. Авангард имел сильную артиллерию в 197 пушек, которые, по словам </a:t>
            </a:r>
            <a:r>
              <a:rPr lang="ru-RU" sz="1400" dirty="0" err="1">
                <a:hlinkClick r:id="rId13" tooltip="Клаузевиц, Карл"/>
              </a:rPr>
              <a:t>Клаузевица</a:t>
            </a:r>
            <a:r>
              <a:rPr lang="ru-RU" sz="1400" dirty="0"/>
              <a:t>, «</a:t>
            </a:r>
            <a:r>
              <a:rPr lang="ru-RU" sz="1400" i="1" dirty="0"/>
              <a:t>скорее обременяли авангард, чем могли быть ему полезны</a:t>
            </a:r>
            <a:r>
              <a:rPr lang="ru-RU" sz="1400" dirty="0"/>
              <a:t>»</a:t>
            </a:r>
            <a:r>
              <a:rPr lang="ru-RU" sz="1400" baseline="30000" dirty="0">
                <a:hlinkClick r:id="rId12"/>
              </a:rPr>
              <a:t>[2]</a:t>
            </a:r>
            <a:r>
              <a:rPr lang="ru-RU" sz="1400" dirty="0"/>
              <a:t>. Фронт и правый фланг растянутого расположения </a:t>
            </a:r>
            <a:r>
              <a:rPr lang="ru-RU" sz="1400" dirty="0" err="1"/>
              <a:t>Мюрата</a:t>
            </a:r>
            <a:r>
              <a:rPr lang="ru-RU" sz="1400" dirty="0"/>
              <a:t> были прикрыты реками Нарой и </a:t>
            </a:r>
            <a:r>
              <a:rPr lang="ru-RU" sz="1400" dirty="0" err="1"/>
              <a:t>Чернишней</a:t>
            </a:r>
            <a:r>
              <a:rPr lang="ru-RU" sz="1400" dirty="0"/>
              <a:t>, левый фланг выходил на открытое место, где только лес отделял французов от русских позиций.</a:t>
            </a:r>
          </a:p>
          <a:p>
            <a:endParaRPr lang="ru-RU" sz="14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Накануне боя</a:t>
            </a:r>
            <a:br>
              <a:rPr lang="ru-RU" dirty="0"/>
            </a:br>
            <a:endParaRPr lang="ru-RU" dirty="0"/>
          </a:p>
        </p:txBody>
      </p:sp>
      <p:sp>
        <p:nvSpPr>
          <p:cNvPr id="3" name="Содержимое 2"/>
          <p:cNvSpPr>
            <a:spLocks noGrp="1"/>
          </p:cNvSpPr>
          <p:nvPr>
            <p:ph idx="1"/>
          </p:nvPr>
        </p:nvSpPr>
        <p:spPr/>
        <p:txBody>
          <a:bodyPr>
            <a:normAutofit fontScale="47500" lnSpcReduction="20000"/>
          </a:bodyPr>
          <a:lstStyle/>
          <a:p>
            <a:r>
              <a:rPr lang="ru-RU" dirty="0"/>
              <a:t>План атаки разработал </a:t>
            </a:r>
            <a:r>
              <a:rPr lang="ru-RU" dirty="0" err="1"/>
              <a:t>генерал-от-кавалерии</a:t>
            </a:r>
            <a:r>
              <a:rPr lang="ru-RU" dirty="0"/>
              <a:t> </a:t>
            </a:r>
            <a:r>
              <a:rPr lang="ru-RU" dirty="0" err="1">
                <a:hlinkClick r:id="rId2" tooltip="Беннигсен, Леонтий Леонтьевич"/>
              </a:rPr>
              <a:t>Беннигсен</a:t>
            </a:r>
            <a:r>
              <a:rPr lang="ru-RU" dirty="0"/>
              <a:t>, начальник главного штаба у Кутузова. К левому флангу французов почти вплотную подходил большой лес, что давало возможность скрытно приблизиться к их расположению. Эту особенность было решено использовать.</a:t>
            </a:r>
          </a:p>
          <a:p>
            <a:r>
              <a:rPr lang="ru-RU" dirty="0"/>
              <a:t>Армия по плану атаковала двумя частями. Одна, под личным командованием </a:t>
            </a:r>
            <a:r>
              <a:rPr lang="ru-RU" dirty="0" err="1"/>
              <a:t>Беннигсена</a:t>
            </a:r>
            <a:r>
              <a:rPr lang="ru-RU" dirty="0"/>
              <a:t>, должна была скрытно через лес обойти левый фланг французов. Группировка состояла из 2-го, 3-го, 4-го пехотных корпусов, 1-го кавалерийского корпуса, а также 10 полков казаков под командованием генерал-адъютанта графа </a:t>
            </a:r>
            <a:r>
              <a:rPr lang="ru-RU" dirty="0">
                <a:hlinkClick r:id="rId3" tooltip="Орлов-Денисов, Василий Васильевич"/>
              </a:rPr>
              <a:t>Орлова-Денисова</a:t>
            </a:r>
            <a:r>
              <a:rPr lang="ru-RU" dirty="0"/>
              <a:t>. Остальные корпуса под командованием </a:t>
            </a:r>
            <a:r>
              <a:rPr lang="ru-RU" dirty="0">
                <a:hlinkClick r:id="rId4" tooltip="Милорадович, Михаил Андреевич"/>
              </a:rPr>
              <a:t>Милорадовича</a:t>
            </a:r>
            <a:r>
              <a:rPr lang="ru-RU" dirty="0"/>
              <a:t> должны были сковать боем правый фланг французов. Отдельный отряд генерал-лейтенанта </a:t>
            </a:r>
            <a:r>
              <a:rPr lang="ru-RU" dirty="0">
                <a:hlinkClick r:id="rId5" tooltip="Дорохов, Иван Семёнович"/>
              </a:rPr>
              <a:t>Дорохова</a:t>
            </a:r>
            <a:r>
              <a:rPr lang="ru-RU" dirty="0"/>
              <a:t> по плану должен перерезать </a:t>
            </a:r>
            <a:r>
              <a:rPr lang="ru-RU" dirty="0" err="1">
                <a:hlinkClick r:id="rId6" tooltip="Мюрат, Иоахим"/>
              </a:rPr>
              <a:t>Мюрату</a:t>
            </a:r>
            <a:r>
              <a:rPr lang="ru-RU" dirty="0"/>
              <a:t> пути отхода на Старой Калужской дороге в районе села Вороново. Главнокомандующий </a:t>
            </a:r>
            <a:r>
              <a:rPr lang="ru-RU" dirty="0">
                <a:hlinkClick r:id="rId7" tooltip="Кутузов, Михаил Илларионович"/>
              </a:rPr>
              <a:t>Кутузов</a:t>
            </a:r>
            <a:r>
              <a:rPr lang="ru-RU" dirty="0"/>
              <a:t> оставался с резервами в лагере и осуществлял общее руководство.</a:t>
            </a:r>
          </a:p>
          <a:p>
            <a:r>
              <a:rPr lang="ru-RU" dirty="0">
                <a:hlinkClick r:id="rId6" tooltip="Мюрат, Иоахим"/>
              </a:rPr>
              <a:t>Мюрат</a:t>
            </a:r>
            <a:r>
              <a:rPr lang="ru-RU" dirty="0"/>
              <a:t> понимал рискованное расположение своих отрядов, а также имел сведения о предстоящей атаке. Видимо, приготовления русских не остались для него тайной. За день до сражения французы всю ночь стояли под ружьём в полной готовности, однако ожидаемого нападения не последовало. Атака русских войск запоздала на день из-за отсутствия начальника штаба </a:t>
            </a:r>
            <a:r>
              <a:rPr lang="ru-RU" dirty="0">
                <a:hlinkClick r:id="rId8" tooltip="Ермолов, Алексей Петрович"/>
              </a:rPr>
              <a:t>Ермолова</a:t>
            </a:r>
            <a:r>
              <a:rPr lang="ru-RU" dirty="0"/>
              <a:t>, который был на званом обеде. На следующий день Мюрат издал приказ об отводе артиллерии и обозов. Однако адъютант, доставив приказ начальнику артиллерии, застал того спящим и, не подозревая срочности ситуации, решил подождать до утра. В результате утром французы абсолютно не были готовы к отражению атаки. Момент для сражения оказался удачным для русских.</a:t>
            </a:r>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effectLst>
                  <a:glow rad="63500">
                    <a:schemeClr val="accent3">
                      <a:satMod val="175000"/>
                      <a:alpha val="40000"/>
                    </a:schemeClr>
                  </a:glow>
                </a:effectLst>
              </a:rPr>
              <a:t>Отечественная война 1812 года</a:t>
            </a:r>
            <a:endParaRPr lang="ru-RU" dirty="0">
              <a:effectLst>
                <a:glow rad="63500">
                  <a:schemeClr val="accent3">
                    <a:satMod val="175000"/>
                    <a:alpha val="40000"/>
                  </a:schemeClr>
                </a:glow>
              </a:effectLst>
            </a:endParaRPr>
          </a:p>
        </p:txBody>
      </p:sp>
      <p:sp>
        <p:nvSpPr>
          <p:cNvPr id="4" name="Содержимое 3"/>
          <p:cNvSpPr>
            <a:spLocks noGrp="1"/>
          </p:cNvSpPr>
          <p:nvPr>
            <p:ph sz="half" idx="2"/>
          </p:nvPr>
        </p:nvSpPr>
        <p:spPr/>
        <p:txBody>
          <a:bodyPr>
            <a:normAutofit fontScale="55000" lnSpcReduction="20000"/>
          </a:bodyPr>
          <a:lstStyle/>
          <a:p>
            <a:r>
              <a:rPr lang="ru-RU" sz="3200" dirty="0" smtClean="0"/>
              <a:t>12 июня 1812 г. войска императора </a:t>
            </a:r>
            <a:r>
              <a:rPr lang="ru-RU" sz="3200" b="1" dirty="0" smtClean="0">
                <a:hlinkClick r:id="rId2"/>
              </a:rPr>
              <a:t>Наполеона Бонапарта</a:t>
            </a:r>
            <a:r>
              <a:rPr lang="ru-RU" sz="3200" dirty="0" smtClean="0"/>
              <a:t> перешли через реку Неман и </a:t>
            </a:r>
            <a:r>
              <a:rPr lang="ru-RU" sz="3200" dirty="0" smtClean="0">
                <a:hlinkClick r:id="rId3"/>
              </a:rPr>
              <a:t>вторглись</a:t>
            </a:r>
            <a:r>
              <a:rPr lang="ru-RU" sz="3200" dirty="0" smtClean="0"/>
              <a:t> на территорию России. Началась </a:t>
            </a:r>
            <a:r>
              <a:rPr lang="ru-RU" sz="3200" dirty="0" smtClean="0">
                <a:hlinkClick r:id="rId3"/>
              </a:rPr>
              <a:t>Отечественная</a:t>
            </a:r>
            <a:r>
              <a:rPr lang="ru-RU" sz="3200" dirty="0" smtClean="0"/>
              <a:t> война 1812 года. Перейдя Неман, Наполеон сказал своим маршалам: "Армии Багратиона и Барклая никогда  не встретятся".</a:t>
            </a:r>
          </a:p>
          <a:p>
            <a:pPr>
              <a:buFont typeface="Wingdings" pitchFamily="2" charset="2"/>
              <a:buNone/>
            </a:pPr>
            <a:r>
              <a:rPr lang="ru-RU" sz="3200" dirty="0" smtClean="0"/>
              <a:t>Он хотел </a:t>
            </a:r>
            <a:r>
              <a:rPr lang="ru-RU" sz="3200" dirty="0" smtClean="0">
                <a:hlinkClick r:id="rId3"/>
              </a:rPr>
              <a:t>разбить</a:t>
            </a:r>
            <a:r>
              <a:rPr lang="ru-RU" sz="3200" dirty="0" smtClean="0"/>
              <a:t> основные русские армии </a:t>
            </a:r>
            <a:r>
              <a:rPr lang="ru-RU" sz="3200" dirty="0" smtClean="0">
                <a:hlinkClick r:id="rId3"/>
              </a:rPr>
              <a:t>по отдельности</a:t>
            </a:r>
            <a:r>
              <a:rPr lang="ru-RU" sz="3200" dirty="0" smtClean="0"/>
              <a:t>, а затем </a:t>
            </a:r>
            <a:r>
              <a:rPr lang="ru-RU" sz="3200" dirty="0" smtClean="0">
                <a:hlinkClick r:id="rId3"/>
              </a:rPr>
              <a:t>навязать</a:t>
            </a:r>
            <a:r>
              <a:rPr lang="ru-RU" sz="3200" dirty="0" smtClean="0"/>
              <a:t> России выгодный для себя </a:t>
            </a:r>
            <a:r>
              <a:rPr lang="ru-RU" sz="3200" dirty="0" smtClean="0">
                <a:hlinkClick r:id="rId3"/>
              </a:rPr>
              <a:t>мир</a:t>
            </a:r>
            <a:r>
              <a:rPr lang="ru-RU" sz="3200" dirty="0" smtClean="0"/>
              <a:t>. Русская армия </a:t>
            </a:r>
            <a:r>
              <a:rPr lang="ru-RU" sz="3200" dirty="0" smtClean="0">
                <a:hlinkClick r:id="rId3"/>
              </a:rPr>
              <a:t>отступала</a:t>
            </a:r>
            <a:r>
              <a:rPr lang="ru-RU" sz="3200" dirty="0" smtClean="0"/>
              <a:t>, но непрерывно </a:t>
            </a:r>
            <a:r>
              <a:rPr lang="ru-RU" sz="3200" dirty="0" smtClean="0">
                <a:hlinkClick r:id="rId3"/>
              </a:rPr>
              <a:t>наносила удары</a:t>
            </a:r>
            <a:r>
              <a:rPr lang="ru-RU" sz="3200" dirty="0" smtClean="0"/>
              <a:t> по </a:t>
            </a:r>
            <a:r>
              <a:rPr lang="ru-RU" sz="3200" dirty="0" smtClean="0">
                <a:hlinkClick r:id="rId3"/>
              </a:rPr>
              <a:t>врагу</a:t>
            </a:r>
            <a:r>
              <a:rPr lang="ru-RU" sz="3200" dirty="0" smtClean="0"/>
              <a:t>, переходила в </a:t>
            </a:r>
            <a:r>
              <a:rPr lang="ru-RU" sz="3200" dirty="0" smtClean="0">
                <a:hlinkClick r:id="rId3"/>
              </a:rPr>
              <a:t>контратаки</a:t>
            </a:r>
            <a:r>
              <a:rPr lang="ru-RU" sz="3200" dirty="0" smtClean="0"/>
              <a:t>, </a:t>
            </a:r>
            <a:r>
              <a:rPr lang="ru-RU" sz="3200" dirty="0" smtClean="0">
                <a:hlinkClick r:id="rId3"/>
              </a:rPr>
              <a:t>изматывала</a:t>
            </a:r>
            <a:r>
              <a:rPr lang="ru-RU" sz="3200" dirty="0" smtClean="0"/>
              <a:t> </a:t>
            </a:r>
            <a:r>
              <a:rPr lang="ru-RU" sz="3200" dirty="0" smtClean="0">
                <a:hlinkClick r:id="rId3"/>
              </a:rPr>
              <a:t>противника</a:t>
            </a:r>
            <a:r>
              <a:rPr lang="ru-RU" sz="3200" dirty="0" smtClean="0"/>
              <a:t>.</a:t>
            </a:r>
          </a:p>
          <a:p>
            <a:pPr>
              <a:buFont typeface="Wingdings" pitchFamily="2" charset="2"/>
              <a:buNone/>
            </a:pPr>
            <a:r>
              <a:rPr lang="ru-RU" sz="3200" dirty="0" smtClean="0"/>
              <a:t>     </a:t>
            </a:r>
          </a:p>
          <a:p>
            <a:endParaRPr lang="ru-RU" dirty="0"/>
          </a:p>
        </p:txBody>
      </p:sp>
      <p:pic>
        <p:nvPicPr>
          <p:cNvPr id="6" name="Picture 8" descr="neman1"/>
          <p:cNvPicPr>
            <a:picLocks noGrp="1" noChangeAspect="1" noChangeArrowheads="1"/>
          </p:cNvPicPr>
          <p:nvPr>
            <p:ph sz="half" idx="1"/>
          </p:nvPr>
        </p:nvPicPr>
        <p:blipFill>
          <a:blip r:embed="rId4" cstate="print"/>
          <a:srcRect/>
          <a:stretch>
            <a:fillRect/>
          </a:stretch>
        </p:blipFill>
        <p:spPr bwMode="auto">
          <a:xfrm>
            <a:off x="395537" y="1700808"/>
            <a:ext cx="4176464" cy="4392488"/>
          </a:xfrm>
          <a:prstGeom prst="rect">
            <a:avLst/>
          </a:prstGeom>
          <a:ln>
            <a:noFill/>
          </a:ln>
          <a:effectLst>
            <a:outerShdw blurRad="292100" dist="139700" dir="2700000" algn="tl" rotWithShape="0">
              <a:srgbClr val="333333">
                <a:alpha val="65000"/>
              </a:srgbClr>
            </a:outerShdw>
          </a:effectLst>
        </p:spPr>
      </p:pic>
      <p:sp>
        <p:nvSpPr>
          <p:cNvPr id="5" name="Прямоугольник 4"/>
          <p:cNvSpPr/>
          <p:nvPr/>
        </p:nvSpPr>
        <p:spPr>
          <a:xfrm>
            <a:off x="142844" y="6211669"/>
            <a:ext cx="4572000" cy="646331"/>
          </a:xfrm>
          <a:prstGeom prst="rect">
            <a:avLst/>
          </a:prstGeom>
        </p:spPr>
        <p:txBody>
          <a:bodyPr>
            <a:spAutoFit/>
          </a:bodyPr>
          <a:lstStyle/>
          <a:p>
            <a:r>
              <a:rPr lang="ru-RU" dirty="0" err="1" smtClean="0"/>
              <a:t>Апсит</a:t>
            </a:r>
            <a:r>
              <a:rPr lang="ru-RU" dirty="0" smtClean="0"/>
              <a:t> А.П. "Переправа Наполеона через Неман 12 июня 1812 г".</a:t>
            </a:r>
            <a:endParaRPr lang="ru-R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Ход боя</a:t>
            </a:r>
            <a:br>
              <a:rPr lang="ru-RU" dirty="0"/>
            </a:br>
            <a:endParaRPr lang="ru-RU" dirty="0"/>
          </a:p>
        </p:txBody>
      </p:sp>
      <p:sp>
        <p:nvSpPr>
          <p:cNvPr id="3" name="Содержимое 2"/>
          <p:cNvSpPr>
            <a:spLocks noGrp="1"/>
          </p:cNvSpPr>
          <p:nvPr>
            <p:ph idx="1"/>
          </p:nvPr>
        </p:nvSpPr>
        <p:spPr/>
        <p:txBody>
          <a:bodyPr>
            <a:normAutofit fontScale="47500" lnSpcReduction="20000"/>
          </a:bodyPr>
          <a:lstStyle/>
          <a:p>
            <a:r>
              <a:rPr lang="ru-RU" dirty="0"/>
              <a:t>Ещё с вечера </a:t>
            </a:r>
            <a:r>
              <a:rPr lang="ru-RU" dirty="0">
                <a:hlinkClick r:id="rId2" tooltip="17 октября"/>
              </a:rPr>
              <a:t>17 октября</a:t>
            </a:r>
            <a:r>
              <a:rPr lang="ru-RU" dirty="0"/>
              <a:t> (5 окт. по старому стилю) колонны </a:t>
            </a:r>
            <a:r>
              <a:rPr lang="ru-RU" dirty="0" err="1">
                <a:hlinkClick r:id="rId3" tooltip="Беннигсен, Леонтий Леонтьевич"/>
              </a:rPr>
              <a:t>Беннигсена</a:t>
            </a:r>
            <a:r>
              <a:rPr lang="ru-RU" dirty="0"/>
              <a:t>, соблюдая осторожность, перешли </a:t>
            </a:r>
            <a:r>
              <a:rPr lang="ru-RU" dirty="0">
                <a:hlinkClick r:id="rId4" tooltip="Нара (река)"/>
              </a:rPr>
              <a:t>реку Нару</a:t>
            </a:r>
            <a:r>
              <a:rPr lang="ru-RU" dirty="0"/>
              <a:t> у Спасского. Ночной марш и неправильный расчет обходного движения повели к замедлению, войска не успели своевременно подойти к неприятелю. Только </a:t>
            </a:r>
            <a:r>
              <a:rPr lang="ru-RU" dirty="0">
                <a:hlinkClick r:id="rId5" tooltip="Орлов-Денисов, Василий Васильевич"/>
              </a:rPr>
              <a:t>Орлов-Денисов</a:t>
            </a:r>
            <a:r>
              <a:rPr lang="ru-RU" dirty="0"/>
              <a:t>, командовавший крайней правой колонной в основном из </a:t>
            </a:r>
            <a:r>
              <a:rPr lang="ru-RU" dirty="0">
                <a:hlinkClick r:id="rId6" tooltip="Казачество"/>
              </a:rPr>
              <a:t>казаков</a:t>
            </a:r>
            <a:r>
              <a:rPr lang="ru-RU" dirty="0"/>
              <a:t>, ещё до рассвета достиг села Дмитровского за левым </a:t>
            </a:r>
            <a:r>
              <a:rPr lang="ru-RU" dirty="0">
                <a:hlinkClick r:id="rId7" tooltip="Фланг"/>
              </a:rPr>
              <a:t>флангом</a:t>
            </a:r>
            <a:r>
              <a:rPr lang="ru-RU" dirty="0"/>
              <a:t> французов. Милорадович до рассвета не предпринимал активных передвижений.</a:t>
            </a:r>
          </a:p>
          <a:p>
            <a:r>
              <a:rPr lang="ru-RU" dirty="0"/>
              <a:t>С рассветом неприятельский лагерь пробуждался, а пехотные корпуса так и не показывались на опушке. Не желая упускать внезапность, Орлов-Денисов принял решение в 7 утра атаковать самостоятельно. Французы из корпуса генерала </a:t>
            </a:r>
            <a:r>
              <a:rPr lang="ru-RU" dirty="0" err="1"/>
              <a:t>Себастиани</a:t>
            </a:r>
            <a:r>
              <a:rPr lang="ru-RU" dirty="0"/>
              <a:t> успели второпях сделать несколько выстрелов и в беспорядке бежали за Рязановский овраг. Казаки бросились грабить лагерь, так что Орлов-Денисов долго ещё не мог их собрать. Левый фланг французов от разгрома спас Мюрат. Собрав бежавших, он организовал контратаки и остановил продвижение русских.</a:t>
            </a:r>
          </a:p>
          <a:p>
            <a:r>
              <a:rPr lang="ru-RU" dirty="0"/>
              <a:t>В этот момент на опушке напротив </a:t>
            </a:r>
            <a:r>
              <a:rPr lang="ru-RU" dirty="0" err="1"/>
              <a:t>Тетеринки</a:t>
            </a:r>
            <a:r>
              <a:rPr lang="ru-RU" dirty="0"/>
              <a:t>, прямо напротив французской батареи показался 2-й пехотный корпус </a:t>
            </a:r>
            <a:r>
              <a:rPr lang="ru-RU" dirty="0">
                <a:hlinkClick r:id="rId8" tooltip="Багговут, Карл Фёдорович (генерал-лейтенант)"/>
              </a:rPr>
              <a:t>Багговута</a:t>
            </a:r>
            <a:r>
              <a:rPr lang="ru-RU" dirty="0"/>
              <a:t>. Завязалась артиллерийская перестрелка. Генерал-лейтенант Багговут, пережив кровопролитное </a:t>
            </a:r>
            <a:r>
              <a:rPr lang="ru-RU" dirty="0">
                <a:hlinkClick r:id="rId9" tooltip="Бородинское сражение"/>
              </a:rPr>
              <a:t>Бородинское сражение</a:t>
            </a:r>
            <a:r>
              <a:rPr lang="ru-RU" dirty="0"/>
              <a:t>, был убит в самом начале этого боя, что не позволило корпусу действовать более решительно. </a:t>
            </a:r>
            <a:r>
              <a:rPr lang="ru-RU" dirty="0" err="1"/>
              <a:t>Беннигсен</a:t>
            </a:r>
            <a:r>
              <a:rPr lang="ru-RU" dirty="0"/>
              <a:t>, не склонный к импровизациям на поле боя, не решился действовать частью сил, отдал приказ отойти до подхода остальных войск, блуждавших в лесу. Этим замешательством воспользовался Мюрат. Продолжая отбиваться от казаков, он приказал обозам артиллерии отступать к </a:t>
            </a:r>
            <a:r>
              <a:rPr lang="ru-RU" dirty="0" err="1">
                <a:hlinkClick r:id="rId10" tooltip="Спас-Купля"/>
              </a:rPr>
              <a:t>Спас-Купле</a:t>
            </a:r>
            <a:r>
              <a:rPr lang="ru-RU" dirty="0"/>
              <a:t>. Когда из леса показались наконец все корпуса, момент для разгрома французов был упущен.</a:t>
            </a:r>
          </a:p>
          <a:p>
            <a:endParaRPr lang="ru-RU"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Итог сражения</a:t>
            </a:r>
            <a:br>
              <a:rPr lang="ru-RU" dirty="0"/>
            </a:br>
            <a:endParaRPr lang="ru-RU" dirty="0"/>
          </a:p>
        </p:txBody>
      </p:sp>
      <p:sp>
        <p:nvSpPr>
          <p:cNvPr id="3" name="Содержимое 2"/>
          <p:cNvSpPr>
            <a:spLocks noGrp="1"/>
          </p:cNvSpPr>
          <p:nvPr>
            <p:ph idx="1"/>
          </p:nvPr>
        </p:nvSpPr>
        <p:spPr/>
        <p:txBody>
          <a:bodyPr>
            <a:normAutofit fontScale="85000" lnSpcReduction="20000"/>
          </a:bodyPr>
          <a:lstStyle/>
          <a:p>
            <a:r>
              <a:rPr lang="ru-RU" dirty="0"/>
              <a:t>Разгрома </a:t>
            </a:r>
            <a:r>
              <a:rPr lang="ru-RU" dirty="0" err="1"/>
              <a:t>Мюрата</a:t>
            </a:r>
            <a:r>
              <a:rPr lang="ru-RU" dirty="0"/>
              <a:t> не получилось вследствие промахов как в планировании атаки, так и в нечётком исполнении войсками намеченных планов. По подсчётам историка </a:t>
            </a:r>
            <a:r>
              <a:rPr lang="ru-RU" dirty="0">
                <a:hlinkClick r:id="rId2" tooltip="Богданович, Модест Иванович"/>
              </a:rPr>
              <a:t>М. И. Богдановича</a:t>
            </a:r>
            <a:r>
              <a:rPr lang="ru-RU" dirty="0"/>
              <a:t>, реально в бою с русской стороны поучаствовали 5 тысяч пехоты и 7 тысяч конницы. Следует отметить явное нежелание Кутузова ввязываться в сражение с французами. Главнокомандующий русской армии считал ненужными боевые действия в тот момент, когда время работало на Россию. По другим сведениям Кутузов получил известия о готовящемся отходе Наполеона из Москвы и не желал отдалять войска от лагеря.</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Сражение на Березине</a:t>
            </a:r>
            <a:br>
              <a:rPr lang="ru-RU" dirty="0"/>
            </a:br>
            <a:endParaRPr lang="ru-RU" dirty="0"/>
          </a:p>
        </p:txBody>
      </p:sp>
      <p:sp>
        <p:nvSpPr>
          <p:cNvPr id="3" name="Содержимое 2"/>
          <p:cNvSpPr>
            <a:spLocks noGrp="1"/>
          </p:cNvSpPr>
          <p:nvPr>
            <p:ph idx="1"/>
          </p:nvPr>
        </p:nvSpPr>
        <p:spPr/>
        <p:txBody>
          <a:bodyPr>
            <a:normAutofit fontScale="47500" lnSpcReduction="20000"/>
          </a:bodyPr>
          <a:lstStyle/>
          <a:p>
            <a:r>
              <a:rPr lang="ru-RU" dirty="0"/>
              <a:t>После сражения </a:t>
            </a:r>
            <a:r>
              <a:rPr lang="ru-RU" dirty="0">
                <a:hlinkClick r:id="rId2" tooltip="Сражение под Красным"/>
              </a:rPr>
              <a:t>под Красным</a:t>
            </a:r>
            <a:r>
              <a:rPr lang="ru-RU" dirty="0"/>
              <a:t> </a:t>
            </a:r>
            <a:r>
              <a:rPr lang="ru-RU" dirty="0">
                <a:hlinkClick r:id="rId3" tooltip="Наполеон"/>
              </a:rPr>
              <a:t>Наполеон</a:t>
            </a:r>
            <a:r>
              <a:rPr lang="ru-RU" dirty="0"/>
              <a:t> вёл остатки своей «</a:t>
            </a:r>
            <a:r>
              <a:rPr lang="ru-RU" dirty="0">
                <a:hlinkClick r:id="rId4" tooltip="Великая армия"/>
              </a:rPr>
              <a:t>Великой Армии</a:t>
            </a:r>
            <a:r>
              <a:rPr lang="ru-RU" dirty="0"/>
              <a:t>» к русской границе с единственной целью — спасти как можно больше солдат. Русский главнокомандующий </a:t>
            </a:r>
            <a:r>
              <a:rPr lang="ru-RU" dirty="0">
                <a:hlinkClick r:id="rId5" tooltip="Кутузов, Михаил Илларионович"/>
              </a:rPr>
              <a:t>фельдмаршал Кутузов</a:t>
            </a:r>
            <a:r>
              <a:rPr lang="ru-RU" dirty="0"/>
              <a:t> не имел желания вступать в генеральное сражение с Наполеоном, действия основной русской армии ограничивались преследованием французской армии.</a:t>
            </a:r>
          </a:p>
          <a:p>
            <a:r>
              <a:rPr lang="ru-RU" dirty="0"/>
              <a:t>Кутузов позволял своим войскам длительные остановки в населённых пунктах, поэтому Наполеон сумел оторваться от основной армии Кутузова (её </a:t>
            </a:r>
            <a:r>
              <a:rPr lang="ru-RU" dirty="0">
                <a:hlinkClick r:id="rId6" tooltip="Авангард (военное дело)"/>
              </a:rPr>
              <a:t>авангард</a:t>
            </a:r>
            <a:r>
              <a:rPr lang="ru-RU" dirty="0"/>
              <a:t> был в 115 км от Березины). Задача разгрома Наполеона легла на плечи других русских армий.</a:t>
            </a:r>
          </a:p>
          <a:p>
            <a:r>
              <a:rPr lang="ru-RU" dirty="0"/>
              <a:t>С юга подходила свежая 24-тысячная армия адмирала </a:t>
            </a:r>
            <a:r>
              <a:rPr lang="ru-RU" dirty="0" err="1">
                <a:hlinkClick r:id="rId7" tooltip="Чичагов, Павел Васильевич"/>
              </a:rPr>
              <a:t>Чичагова</a:t>
            </a:r>
            <a:r>
              <a:rPr lang="ru-RU" dirty="0"/>
              <a:t>, которая, по замыслу императора </a:t>
            </a:r>
            <a:r>
              <a:rPr lang="ru-RU" dirty="0">
                <a:hlinkClick r:id="rId8" tooltip="Александр I"/>
              </a:rPr>
              <a:t>Александра I</a:t>
            </a:r>
            <a:r>
              <a:rPr lang="ru-RU" dirty="0"/>
              <a:t>, должна была отрезать Наполеону пути отступления, желательно при переправе через Березину. Одновременно предполагалось ударить по Наполеону с севера 35-тысячной армией </a:t>
            </a:r>
            <a:r>
              <a:rPr lang="ru-RU" dirty="0" err="1">
                <a:hlinkClick r:id="rId9" tooltip="Витгенштейн, Пётр Христианович"/>
              </a:rPr>
              <a:t>Витгенштейна</a:t>
            </a:r>
            <a:r>
              <a:rPr lang="ru-RU" dirty="0"/>
              <a:t>, а с востока — армией </a:t>
            </a:r>
            <a:r>
              <a:rPr lang="ru-RU" dirty="0">
                <a:hlinkClick r:id="rId5" tooltip="Кутузов, Михаил Илларионович"/>
              </a:rPr>
              <a:t>Кутузова</a:t>
            </a:r>
            <a:r>
              <a:rPr lang="ru-RU" dirty="0"/>
              <a:t>. </a:t>
            </a:r>
            <a:r>
              <a:rPr lang="ru-RU" dirty="0" err="1"/>
              <a:t>Армия</a:t>
            </a:r>
            <a:r>
              <a:rPr lang="ru-RU" dirty="0" err="1">
                <a:hlinkClick r:id="rId7" tooltip="Чичагов, Павел Васильевич"/>
              </a:rPr>
              <a:t>Чичагова</a:t>
            </a:r>
            <a:r>
              <a:rPr lang="ru-RU" dirty="0"/>
              <a:t> высвободилась в результате пассивности </a:t>
            </a:r>
            <a:r>
              <a:rPr lang="ru-RU" dirty="0">
                <a:hlinkClick r:id="rId10" tooltip="Австрийская империя"/>
              </a:rPr>
              <a:t>Австрии</a:t>
            </a:r>
            <a:r>
              <a:rPr lang="ru-RU" dirty="0"/>
              <a:t>, формального союзника Наполеона. </a:t>
            </a:r>
            <a:r>
              <a:rPr lang="ru-RU" dirty="0" err="1">
                <a:hlinkClick r:id="rId9" tooltip="Витгенштейн, Пётр Христианович"/>
              </a:rPr>
              <a:t>Витгенштейн</a:t>
            </a:r>
            <a:r>
              <a:rPr lang="ru-RU" dirty="0"/>
              <a:t>, ранее прикрывавший направление на Петербург, продвигался на юг с боями, отодвигая корпуса французских маршалов </a:t>
            </a:r>
            <a:r>
              <a:rPr lang="ru-RU" dirty="0" err="1">
                <a:hlinkClick r:id="rId11" tooltip="Сен-Сир, Гувийон Сен-Сир Лоран"/>
              </a:rPr>
              <a:t>Сен-Сира</a:t>
            </a:r>
            <a:r>
              <a:rPr lang="ru-RU" dirty="0"/>
              <a:t> и </a:t>
            </a:r>
            <a:r>
              <a:rPr lang="ru-RU" dirty="0">
                <a:hlinkClick r:id="rId12" tooltip="Виктор, Клод-Виктор Перрен"/>
              </a:rPr>
              <a:t>Виктора</a:t>
            </a:r>
            <a:r>
              <a:rPr lang="ru-RU" dirty="0"/>
              <a:t>. </a:t>
            </a:r>
            <a:r>
              <a:rPr lang="ru-RU" dirty="0">
                <a:hlinkClick r:id="rId13" tooltip="14 ноября"/>
              </a:rPr>
              <a:t>14 ноября</a:t>
            </a:r>
            <a:r>
              <a:rPr lang="ru-RU" dirty="0"/>
              <a:t> </a:t>
            </a:r>
            <a:r>
              <a:rPr lang="ru-RU" dirty="0" err="1"/>
              <a:t>Витгенштейн</a:t>
            </a:r>
            <a:r>
              <a:rPr lang="ru-RU" dirty="0"/>
              <a:t> подошёл к </a:t>
            </a:r>
            <a:r>
              <a:rPr lang="ru-RU" dirty="0">
                <a:hlinkClick r:id="rId14" tooltip="Смоленск"/>
              </a:rPr>
              <a:t>Смоленску</a:t>
            </a:r>
            <a:r>
              <a:rPr lang="ru-RU" dirty="0"/>
              <a:t>, после чего корпус Виктора оторвался от </a:t>
            </a:r>
            <a:r>
              <a:rPr lang="ru-RU" dirty="0" err="1"/>
              <a:t>Витгенштейна</a:t>
            </a:r>
            <a:r>
              <a:rPr lang="ru-RU" dirty="0"/>
              <a:t> и пошёл на соединение с основной армией Наполеона.</a:t>
            </a:r>
          </a:p>
          <a:p>
            <a:r>
              <a:rPr lang="ru-RU" dirty="0">
                <a:hlinkClick r:id="rId15" tooltip="16 ноября"/>
              </a:rPr>
              <a:t>16 ноября</a:t>
            </a:r>
            <a:r>
              <a:rPr lang="ru-RU" dirty="0"/>
              <a:t> </a:t>
            </a:r>
            <a:r>
              <a:rPr lang="ru-RU" dirty="0" err="1"/>
              <a:t>Чичагов</a:t>
            </a:r>
            <a:r>
              <a:rPr lang="ru-RU" dirty="0"/>
              <a:t> занял </a:t>
            </a:r>
            <a:r>
              <a:rPr lang="ru-RU" dirty="0">
                <a:hlinkClick r:id="rId16" tooltip="Минск"/>
              </a:rPr>
              <a:t>Минск</a:t>
            </a:r>
            <a:r>
              <a:rPr lang="ru-RU" dirty="0"/>
              <a:t>, где захватил большие запасы провизии для Наполеона и более 2 тысяч французских раненых в госпиталях. Минск являлся одним из крупных тыловых пунктов снабжения войск Наполеона, его потеря резко ограничивала возможные пути отступления французской армии.</a:t>
            </a:r>
          </a:p>
          <a:p>
            <a:endParaRPr lang="ru-RU"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hlinkClick r:id="rId2" tooltip="26 ноября"/>
              </a:rPr>
              <a:t>26 —</a:t>
            </a:r>
            <a:r>
              <a:rPr lang="ru-RU" dirty="0"/>
              <a:t> </a:t>
            </a:r>
            <a:r>
              <a:rPr lang="ru-RU" dirty="0">
                <a:hlinkClick r:id="rId3" tooltip="27 ноября"/>
              </a:rPr>
              <a:t>27 ноября</a:t>
            </a:r>
            <a:r>
              <a:rPr lang="ru-RU" dirty="0"/>
              <a:t>: Переправа через Березину</a:t>
            </a:r>
            <a:br>
              <a:rPr lang="ru-RU" dirty="0"/>
            </a:br>
            <a:endParaRPr lang="ru-RU" dirty="0"/>
          </a:p>
        </p:txBody>
      </p:sp>
      <p:sp>
        <p:nvSpPr>
          <p:cNvPr id="3" name="Содержимое 2"/>
          <p:cNvSpPr>
            <a:spLocks noGrp="1"/>
          </p:cNvSpPr>
          <p:nvPr>
            <p:ph idx="1"/>
          </p:nvPr>
        </p:nvSpPr>
        <p:spPr/>
        <p:txBody>
          <a:bodyPr>
            <a:normAutofit fontScale="70000" lnSpcReduction="20000"/>
          </a:bodyPr>
          <a:lstStyle/>
          <a:p>
            <a:r>
              <a:rPr lang="ru-RU" dirty="0">
                <a:hlinkClick r:id="rId4" tooltip="25 ноября"/>
              </a:rPr>
              <a:t>25 ноября</a:t>
            </a:r>
            <a:r>
              <a:rPr lang="ru-RU" dirty="0"/>
              <a:t> рядом искусных манёвров Наполеону удалось отвлечь внимание </a:t>
            </a:r>
            <a:r>
              <a:rPr lang="ru-RU" dirty="0" err="1"/>
              <a:t>Чичагова</a:t>
            </a:r>
            <a:r>
              <a:rPr lang="ru-RU" dirty="0"/>
              <a:t> к Борисову и к югу от Борисова. Император разместил артиллерийские батареи на месте предполагаемой переправы, провёл ряд демонстрационных манёвров силами нескольких тысяч солдат.</a:t>
            </a:r>
          </a:p>
          <a:p>
            <a:r>
              <a:rPr lang="ru-RU" dirty="0"/>
              <a:t>Пока </a:t>
            </a:r>
            <a:r>
              <a:rPr lang="ru-RU" dirty="0" err="1"/>
              <a:t>Чичагов</a:t>
            </a:r>
            <a:r>
              <a:rPr lang="ru-RU" dirty="0"/>
              <a:t> стягивал свои силы на западном (правом) берегу напротив предполагаемой переправы, король неаполитанский Мюрат, маршал </a:t>
            </a:r>
            <a:r>
              <a:rPr lang="ru-RU" dirty="0" err="1"/>
              <a:t>Удино</a:t>
            </a:r>
            <a:r>
              <a:rPr lang="ru-RU" dirty="0"/>
              <a:t> и два видных инженерных генерала </a:t>
            </a:r>
            <a:r>
              <a:rPr lang="ru-RU" dirty="0" err="1">
                <a:hlinkClick r:id="rId5" tooltip="Эбле, Жан-Батист"/>
              </a:rPr>
              <a:t>Эбле</a:t>
            </a:r>
            <a:r>
              <a:rPr lang="ru-RU" dirty="0"/>
              <a:t> и </a:t>
            </a:r>
            <a:r>
              <a:rPr lang="ru-RU" dirty="0" err="1">
                <a:hlinkClick r:id="rId6" tooltip="Шасслу-Лоба, Франсуа"/>
              </a:rPr>
              <a:t>Шасслу</a:t>
            </a:r>
            <a:r>
              <a:rPr lang="ru-RU" dirty="0"/>
              <a:t> поспешно строили два моста у Студёнки (севернее Борисова), один для прохода людей, другой для артиллерии и повозок. По реке, ширина которой составляла около 100 метров, плыли льдины, мешавшие стоящим по плечи в воде французским понтонёрам (по свидетельствам очевидцев все они потом погибли от холода).</a:t>
            </a:r>
          </a:p>
          <a:p>
            <a:r>
              <a:rPr lang="ru-RU" dirty="0"/>
              <a:t>Из воспоминаний французского офицера</a:t>
            </a:r>
          </a:p>
          <a:p>
            <a:endParaRPr lang="ru-RU"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hlinkClick r:id="rId2" tooltip="28 ноября"/>
              </a:rPr>
              <a:t>28—</a:t>
            </a:r>
            <a:r>
              <a:rPr lang="ru-RU" dirty="0">
                <a:hlinkClick r:id="rId3" tooltip="29 ноября"/>
              </a:rPr>
              <a:t>29 ноября</a:t>
            </a:r>
            <a:r>
              <a:rPr lang="ru-RU" dirty="0"/>
              <a:t>: Сражение на Березине</a:t>
            </a:r>
            <a:br>
              <a:rPr lang="ru-RU" dirty="0"/>
            </a:br>
            <a:endParaRPr lang="ru-RU" dirty="0"/>
          </a:p>
        </p:txBody>
      </p:sp>
      <p:sp>
        <p:nvSpPr>
          <p:cNvPr id="3" name="Содержимое 2"/>
          <p:cNvSpPr>
            <a:spLocks noGrp="1"/>
          </p:cNvSpPr>
          <p:nvPr>
            <p:ph idx="1"/>
          </p:nvPr>
        </p:nvSpPr>
        <p:spPr/>
        <p:txBody>
          <a:bodyPr>
            <a:noAutofit/>
          </a:bodyPr>
          <a:lstStyle/>
          <a:p>
            <a:r>
              <a:rPr lang="ru-RU" sz="1600" dirty="0">
                <a:hlinkClick r:id="rId2" tooltip="28 ноября"/>
              </a:rPr>
              <a:t>28 ноября</a:t>
            </a:r>
            <a:r>
              <a:rPr lang="ru-RU" sz="1600" dirty="0"/>
              <a:t> одна дивизия </a:t>
            </a:r>
            <a:r>
              <a:rPr lang="ru-RU" sz="1600" dirty="0" err="1">
                <a:hlinkClick r:id="rId4" tooltip="Дендельс, Герман Виллем"/>
              </a:rPr>
              <a:t>Дендельса</a:t>
            </a:r>
            <a:r>
              <a:rPr lang="ru-RU" sz="1600" dirty="0"/>
              <a:t> из корпуса Виктора была возвращена на восточный берег для прикрытия переправы совместно с польской дивизией </a:t>
            </a:r>
            <a:r>
              <a:rPr lang="ru-RU" sz="1600" dirty="0" err="1"/>
              <a:t>Жерара</a:t>
            </a:r>
            <a:r>
              <a:rPr lang="ru-RU" sz="1600" dirty="0"/>
              <a:t> (всего 6 тысяч). Там эти дивизии в 9 часов утра вступили в бой с войсками </a:t>
            </a:r>
            <a:r>
              <a:rPr lang="ru-RU" sz="1600" dirty="0" err="1"/>
              <a:t>Витгенштейна</a:t>
            </a:r>
            <a:r>
              <a:rPr lang="ru-RU" sz="1600" baseline="30000" dirty="0">
                <a:hlinkClick r:id="rId5"/>
              </a:rPr>
              <a:t>[5]</a:t>
            </a:r>
            <a:r>
              <a:rPr lang="ru-RU" sz="1600" dirty="0"/>
              <a:t>.</a:t>
            </a:r>
          </a:p>
          <a:p>
            <a:r>
              <a:rPr lang="ru-RU" sz="1600" dirty="0">
                <a:hlinkClick r:id="rId2" tooltip="28 ноября"/>
              </a:rPr>
              <a:t>28 ноября</a:t>
            </a:r>
            <a:r>
              <a:rPr lang="ru-RU" sz="1600" dirty="0"/>
              <a:t> войска </a:t>
            </a:r>
            <a:r>
              <a:rPr lang="ru-RU" sz="1600" dirty="0" err="1"/>
              <a:t>Чичагова</a:t>
            </a:r>
            <a:r>
              <a:rPr lang="ru-RU" sz="1600" dirty="0"/>
              <a:t>, который осознал, что Наполеон переправился у Студёнки, попытались атаковать переправившиеся силы французов, но безуспешно. </a:t>
            </a:r>
            <a:r>
              <a:rPr lang="ru-RU" sz="1600" dirty="0" err="1"/>
              <a:t>Чичагов</a:t>
            </a:r>
            <a:r>
              <a:rPr lang="ru-RU" sz="1600" dirty="0"/>
              <a:t> располагал 15 тысячами пехоты и 9 тысячами конницы, у корпуса </a:t>
            </a:r>
            <a:r>
              <a:rPr lang="ru-RU" sz="1600" dirty="0" err="1"/>
              <a:t>Удино</a:t>
            </a:r>
            <a:r>
              <a:rPr lang="ru-RU" sz="1600" dirty="0"/>
              <a:t>, который сдерживал </a:t>
            </a:r>
            <a:r>
              <a:rPr lang="ru-RU" sz="1600" dirty="0" err="1"/>
              <a:t>Чичагова</a:t>
            </a:r>
            <a:r>
              <a:rPr lang="ru-RU" sz="1600" dirty="0"/>
              <a:t>, было в распоряжении до 8 тысяч солдат, потом Наполеон отправил ему резерв в 4 тысячи. </a:t>
            </a:r>
            <a:r>
              <a:rPr lang="ru-RU" sz="1600" dirty="0" err="1"/>
              <a:t>Удино</a:t>
            </a:r>
            <a:r>
              <a:rPr lang="ru-RU" sz="1600" dirty="0"/>
              <a:t> был ранен и заменён маршалом </a:t>
            </a:r>
            <a:r>
              <a:rPr lang="ru-RU" sz="1600" dirty="0" err="1"/>
              <a:t>Неем</a:t>
            </a:r>
            <a:r>
              <a:rPr lang="ru-RU" sz="1600" dirty="0"/>
              <a:t>. Бои шли на обоих берегах Березины в районе болотисто-лесистой местности, затруднявшей манёвры кавалерии. Русские оттеснили французов, но не захватили переправу.</a:t>
            </a:r>
          </a:p>
          <a:p>
            <a:r>
              <a:rPr lang="ru-RU" sz="1600" dirty="0"/>
              <a:t>Всего по утверждению </a:t>
            </a:r>
            <a:r>
              <a:rPr lang="ru-RU" sz="1600" dirty="0" err="1">
                <a:hlinkClick r:id="rId6" tooltip="Сегюр, Филипп Поль"/>
              </a:rPr>
              <a:t>Сегюра</a:t>
            </a:r>
            <a:r>
              <a:rPr lang="ru-RU" sz="1600" dirty="0"/>
              <a:t> через Березину успело переправиться до 60 тысяч человек, большая часть из них гражданские и небоеспособные остатки «Великой Армии». Ближе к вечеру </a:t>
            </a:r>
            <a:r>
              <a:rPr lang="ru-RU" sz="1600" dirty="0">
                <a:hlinkClick r:id="rId2" tooltip="28 ноября"/>
              </a:rPr>
              <a:t>28 ноября</a:t>
            </a:r>
            <a:r>
              <a:rPr lang="ru-RU" sz="1600" dirty="0"/>
              <a:t> на собравшуюся толпу стали сыпаться ядра артиллерии </a:t>
            </a:r>
            <a:r>
              <a:rPr lang="ru-RU" sz="1600" dirty="0" err="1"/>
              <a:t>Витгенштейна</a:t>
            </a:r>
            <a:r>
              <a:rPr lang="ru-RU" sz="1600" dirty="0"/>
              <a:t>. Толпы людей кинулись к мостам. Один из мостов рухнул. В создавшемся беспорядке переправа застопорилась, люди по свидетельству очевидца погибали в давке от удушья. Отступавшие ночью, при продолжающемся обстреле, части Виктора смели с моста в реку повозки и людей. Во время боёв в трёх французских корпусах убито и ранено 13 генералов</a:t>
            </a:r>
            <a:r>
              <a:rPr lang="ru-RU" sz="1600" baseline="30000" dirty="0">
                <a:hlinkClick r:id="rId5"/>
              </a:rPr>
              <a:t>[</a:t>
            </a:r>
            <a:endParaRPr lang="ru-RU" sz="1600" dirty="0"/>
          </a:p>
          <a:p>
            <a:endParaRPr lang="ru-RU" sz="16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Итог Березинской операции</a:t>
            </a:r>
            <a:br>
              <a:rPr lang="ru-RU" dirty="0"/>
            </a:br>
            <a:endParaRPr lang="ru-RU" dirty="0"/>
          </a:p>
        </p:txBody>
      </p:sp>
      <p:sp>
        <p:nvSpPr>
          <p:cNvPr id="3" name="Содержимое 2"/>
          <p:cNvSpPr>
            <a:spLocks noGrp="1"/>
          </p:cNvSpPr>
          <p:nvPr>
            <p:ph idx="1"/>
          </p:nvPr>
        </p:nvSpPr>
        <p:spPr/>
        <p:txBody>
          <a:bodyPr>
            <a:normAutofit fontScale="55000" lnSpcReduction="20000"/>
          </a:bodyPr>
          <a:lstStyle/>
          <a:p>
            <a:r>
              <a:rPr lang="ru-RU" dirty="0"/>
              <a:t>Главным итогом переправы явилось то, что Наполеон в казалось бы безвыходных обстоятельствах сумел переправить и сохранить боеспособные силы. </a:t>
            </a:r>
            <a:r>
              <a:rPr lang="ru-RU" dirty="0" err="1">
                <a:hlinkClick r:id="rId2" tooltip="Клаузевиц, Карл"/>
              </a:rPr>
              <a:t>Клаузевиц</a:t>
            </a:r>
            <a:r>
              <a:rPr lang="ru-RU" dirty="0"/>
              <a:t> исчисляет потери Наполеона за несколько дней Березины в 21 тысячу человек из числа имевшихся у него боеспособных солдат</a:t>
            </a:r>
            <a:r>
              <a:rPr lang="ru-RU" baseline="30000" dirty="0">
                <a:hlinkClick r:id="rId3"/>
              </a:rPr>
              <a:t>[8]</a:t>
            </a:r>
            <a:r>
              <a:rPr lang="ru-RU" dirty="0"/>
              <a:t>. Потери небоеспособных остатков «Великой Армии» исчислить труднее, </a:t>
            </a:r>
            <a:r>
              <a:rPr lang="ru-RU" dirty="0" err="1"/>
              <a:t>Клаузевиц</a:t>
            </a:r>
            <a:r>
              <a:rPr lang="ru-RU" dirty="0"/>
              <a:t> упоминает, что до 10 тысяч отставших французов было взято в плен </a:t>
            </a:r>
            <a:r>
              <a:rPr lang="ru-RU" dirty="0" err="1"/>
              <a:t>Витгенштейном</a:t>
            </a:r>
            <a:r>
              <a:rPr lang="ru-RU" dirty="0"/>
              <a:t>. На самой переправе нашли смерть также тысячи раненых и обмороженных французов. Кутузов в своём донесении царю оценивает потери французов в 29 тысяч человек</a:t>
            </a:r>
            <a:r>
              <a:rPr lang="ru-RU" baseline="30000" dirty="0">
                <a:hlinkClick r:id="rId3"/>
              </a:rPr>
              <a:t>[9]</a:t>
            </a:r>
            <a:r>
              <a:rPr lang="ru-RU" dirty="0"/>
              <a:t>.</a:t>
            </a:r>
          </a:p>
          <a:p>
            <a:r>
              <a:rPr lang="ru-RU" dirty="0"/>
              <a:t>По ведомости </a:t>
            </a:r>
            <a:r>
              <a:rPr lang="ru-RU" dirty="0" err="1">
                <a:hlinkClick r:id="rId4" tooltip="Шамбре, Жорж"/>
              </a:rPr>
              <a:t>Шамбре</a:t>
            </a:r>
            <a:r>
              <a:rPr lang="ru-RU" dirty="0"/>
              <a:t> армия Наполеона через 3 дня после переправы сократилась до 9 тыс. солдат под ружьём, из них 4 тыс. в гвардии</a:t>
            </a:r>
            <a:r>
              <a:rPr lang="ru-RU" baseline="30000" dirty="0">
                <a:hlinkClick r:id="rId3"/>
              </a:rPr>
              <a:t>[10]</a:t>
            </a:r>
            <a:r>
              <a:rPr lang="ru-RU" dirty="0"/>
              <a:t>. Тот же </a:t>
            </a:r>
            <a:r>
              <a:rPr lang="ru-RU" dirty="0" err="1">
                <a:hlinkClick r:id="rId4" tooltip="Шамбре, Жорж"/>
              </a:rPr>
              <a:t>Шамбре</a:t>
            </a:r>
            <a:r>
              <a:rPr lang="ru-RU" dirty="0"/>
              <a:t> насчитывал 30 тыс. боеспособных солдат до Березины, из чего следует, что у Наполеона выбыло из строя 21 тыс. солдат, не считая потерь среди небоеспособных лиц при армии. Большую часть этих потерь следует отнести не на боевые потери, а на деморализованных солдат, бросивших или потерявших оружие. Как пишут очевидцы, потерявшего оружие не заставляли сражаться и наказать тоже не могли, чем многие пользовались. Ударившие морозы ускорили разложение Великой Армии.</a:t>
            </a:r>
          </a:p>
          <a:p>
            <a:endParaRPr lang="ru-RU"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Конец войны.</a:t>
            </a:r>
            <a:endParaRPr lang="ru-RU" dirty="0"/>
          </a:p>
        </p:txBody>
      </p:sp>
      <p:sp>
        <p:nvSpPr>
          <p:cNvPr id="4" name="Содержимое 3"/>
          <p:cNvSpPr>
            <a:spLocks noGrp="1"/>
          </p:cNvSpPr>
          <p:nvPr>
            <p:ph sz="half" idx="2"/>
          </p:nvPr>
        </p:nvSpPr>
        <p:spPr/>
        <p:txBody>
          <a:bodyPr>
            <a:normAutofit fontScale="62500" lnSpcReduction="20000"/>
          </a:bodyPr>
          <a:lstStyle/>
          <a:p>
            <a:r>
              <a:rPr lang="ru-RU" dirty="0" smtClean="0"/>
              <a:t>В середине ноября русские войска </a:t>
            </a:r>
            <a:r>
              <a:rPr lang="ru-RU" dirty="0" smtClean="0">
                <a:hlinkClick r:id="rId2"/>
              </a:rPr>
              <a:t>окружили</a:t>
            </a:r>
            <a:r>
              <a:rPr lang="ru-RU" dirty="0" smtClean="0"/>
              <a:t> армию Наполеона у реки Березины. После Березины Наполеон </a:t>
            </a:r>
            <a:r>
              <a:rPr lang="ru-RU" dirty="0" smtClean="0">
                <a:hlinkClick r:id="rId2"/>
              </a:rPr>
              <a:t>бежал</a:t>
            </a:r>
            <a:r>
              <a:rPr lang="ru-RU" dirty="0" smtClean="0"/>
              <a:t> в Париж. На вопрос "В каком положении находится армия?" он ответил: "Армии больше нет". 28 ноября по старому стилю русские войска </a:t>
            </a:r>
            <a:r>
              <a:rPr lang="ru-RU" dirty="0" smtClean="0">
                <a:hlinkClick r:id="rId2"/>
              </a:rPr>
              <a:t>заняли</a:t>
            </a:r>
            <a:r>
              <a:rPr lang="ru-RU" dirty="0" smtClean="0"/>
              <a:t> Вильно. 2 декабря у </a:t>
            </a:r>
            <a:r>
              <a:rPr lang="ru-RU" dirty="0" err="1" smtClean="0"/>
              <a:t>Ковно</a:t>
            </a:r>
            <a:r>
              <a:rPr lang="ru-RU" dirty="0" smtClean="0"/>
              <a:t> через Неман переправились около 1000 солдат. Это были последние остатки главных сил Наполеона. Всего из 600-тысячной "Великой армии" </a:t>
            </a:r>
            <a:r>
              <a:rPr lang="ru-RU" dirty="0" smtClean="0">
                <a:hlinkClick r:id="rId2"/>
              </a:rPr>
              <a:t>спаслось</a:t>
            </a:r>
            <a:r>
              <a:rPr lang="ru-RU" dirty="0" smtClean="0"/>
              <a:t> бегством около 30 000 человек. Война, как писал Кутузов, "окончилась за </a:t>
            </a:r>
            <a:r>
              <a:rPr lang="ru-RU" dirty="0" smtClean="0">
                <a:hlinkClick r:id="rId2"/>
              </a:rPr>
              <a:t>полным</a:t>
            </a:r>
            <a:r>
              <a:rPr lang="ru-RU" dirty="0" smtClean="0"/>
              <a:t> </a:t>
            </a:r>
            <a:r>
              <a:rPr lang="ru-RU" dirty="0" smtClean="0">
                <a:hlinkClick r:id="rId2"/>
              </a:rPr>
              <a:t>истреблением</a:t>
            </a:r>
            <a:r>
              <a:rPr lang="ru-RU" dirty="0" smtClean="0"/>
              <a:t> неприятеля". </a:t>
            </a:r>
          </a:p>
          <a:p>
            <a:endParaRPr lang="ru-RU" dirty="0"/>
          </a:p>
        </p:txBody>
      </p:sp>
      <p:pic>
        <p:nvPicPr>
          <p:cNvPr id="5" name="Picture 5" descr="berezina"/>
          <p:cNvPicPr>
            <a:picLocks noGrp="1" noChangeAspect="1" noChangeArrowheads="1"/>
          </p:cNvPicPr>
          <p:nvPr>
            <p:ph sz="half" idx="1"/>
          </p:nvPr>
        </p:nvPicPr>
        <p:blipFill>
          <a:blip r:embed="rId3" cstate="print"/>
          <a:srcRect/>
          <a:stretch>
            <a:fillRect/>
          </a:stretch>
        </p:blipFill>
        <p:spPr>
          <a:xfrm>
            <a:off x="323528" y="1484784"/>
            <a:ext cx="4392488" cy="460851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Смоленское сражение</a:t>
            </a:r>
            <a:endParaRPr lang="ru-RU" dirty="0"/>
          </a:p>
        </p:txBody>
      </p:sp>
      <p:sp>
        <p:nvSpPr>
          <p:cNvPr id="3" name="Содержимое 2"/>
          <p:cNvSpPr>
            <a:spLocks noGrp="1"/>
          </p:cNvSpPr>
          <p:nvPr>
            <p:ph idx="1"/>
          </p:nvPr>
        </p:nvSpPr>
        <p:spPr/>
        <p:txBody>
          <a:bodyPr>
            <a:normAutofit fontScale="47500" lnSpcReduction="20000"/>
          </a:bodyPr>
          <a:lstStyle/>
          <a:p>
            <a:r>
              <a:rPr lang="ru-RU" dirty="0"/>
              <a:t>После соединения </a:t>
            </a:r>
            <a:r>
              <a:rPr lang="ru-RU" dirty="0">
                <a:hlinkClick r:id="rId2" tooltip="3 августа"/>
              </a:rPr>
              <a:t>3 августа</a:t>
            </a:r>
            <a:r>
              <a:rPr lang="ru-RU" dirty="0"/>
              <a:t> под </a:t>
            </a:r>
            <a:r>
              <a:rPr lang="ru-RU" dirty="0">
                <a:hlinkClick r:id="rId3" tooltip="Смоленск"/>
              </a:rPr>
              <a:t>Смоленском</a:t>
            </a:r>
            <a:r>
              <a:rPr lang="ru-RU" dirty="0"/>
              <a:t> 2-й русской армии </a:t>
            </a:r>
            <a:r>
              <a:rPr lang="ru-RU" dirty="0">
                <a:hlinkClick r:id="rId4" tooltip="Багратион, Пётр Иванович"/>
              </a:rPr>
              <a:t>Багратиона</a:t>
            </a:r>
            <a:r>
              <a:rPr lang="ru-RU" dirty="0"/>
              <a:t> с основной 1-й армией главнокомандующего </a:t>
            </a:r>
            <a:r>
              <a:rPr lang="ru-RU" dirty="0">
                <a:hlinkClick r:id="rId5" tooltip="Барклай-де-Толли, Михаил Богданович"/>
              </a:rPr>
              <a:t>Барклая-де-Толли</a:t>
            </a:r>
            <a:r>
              <a:rPr lang="ru-RU" dirty="0"/>
              <a:t> на театре военных действий наступило затишье. Багратион добровольно подчинился в интересах дела командующему более крупной армией Барклаю-де-Толли, но фактически царило </a:t>
            </a:r>
            <a:r>
              <a:rPr lang="ru-RU" dirty="0" err="1"/>
              <a:t>двуначалие</a:t>
            </a:r>
            <a:r>
              <a:rPr lang="ru-RU" dirty="0"/>
              <a:t>.</a:t>
            </a:r>
          </a:p>
          <a:p>
            <a:r>
              <a:rPr lang="ru-RU" dirty="0"/>
              <a:t>Император </a:t>
            </a:r>
            <a:r>
              <a:rPr lang="ru-RU" dirty="0">
                <a:hlinkClick r:id="rId6" tooltip="Наполеон"/>
              </a:rPr>
              <a:t>Наполеон</a:t>
            </a:r>
            <a:r>
              <a:rPr lang="ru-RU" dirty="0"/>
              <a:t> сделал остановку в </a:t>
            </a:r>
            <a:r>
              <a:rPr lang="ru-RU" dirty="0">
                <a:hlinkClick r:id="rId7" tooltip="Витебск"/>
              </a:rPr>
              <a:t>Витебске</a:t>
            </a:r>
            <a:r>
              <a:rPr lang="ru-RU" dirty="0"/>
              <a:t> для того, чтобы подтянуть тылы и привести в порядок измотанные быстрым наступлением части. Для лучшего </a:t>
            </a:r>
            <a:r>
              <a:rPr lang="ru-RU" dirty="0" err="1"/>
              <a:t>фуражирования</a:t>
            </a:r>
            <a:r>
              <a:rPr lang="ru-RU" dirty="0"/>
              <a:t> и обеспечения продовольствием армии Наполеон был вынужден разбросать свои войска на большом пространстве.</a:t>
            </a:r>
          </a:p>
          <a:p>
            <a:r>
              <a:rPr lang="ru-RU" dirty="0"/>
              <a:t>С другой стороны, русские войска после соединения сил также получили передышку. В глазах большинства офицеров объединённой армии следовало прекратить отступление и действовать наступательно. К такой мысли подталкивало разбросанное положение войск Наполеона. В </a:t>
            </a:r>
            <a:r>
              <a:rPr lang="ru-RU" dirty="0">
                <a:hlinkClick r:id="rId7" tooltip="Витебск"/>
              </a:rPr>
              <a:t>Витебске</a:t>
            </a:r>
            <a:r>
              <a:rPr lang="ru-RU" dirty="0"/>
              <a:t> находился сам Наполеон с </a:t>
            </a:r>
            <a:r>
              <a:rPr lang="ru-RU" dirty="0">
                <a:hlinkClick r:id="rId8" tooltip="Императорская гвардия (Первая Французская империя)"/>
              </a:rPr>
              <a:t>Гвардией</a:t>
            </a:r>
            <a:r>
              <a:rPr lang="ru-RU" dirty="0"/>
              <a:t> и дивизией 1-го корпуса, </a:t>
            </a:r>
            <a:r>
              <a:rPr lang="ru-RU" dirty="0" err="1"/>
              <a:t>в</a:t>
            </a:r>
            <a:r>
              <a:rPr lang="ru-RU" dirty="0" err="1">
                <a:hlinkClick r:id="rId9" tooltip="Сураж"/>
              </a:rPr>
              <a:t>Сураже</a:t>
            </a:r>
            <a:r>
              <a:rPr lang="ru-RU" dirty="0"/>
              <a:t> — корпус вице-короля </a:t>
            </a:r>
            <a:r>
              <a:rPr lang="ru-RU" dirty="0">
                <a:hlinkClick r:id="rId10" tooltip="Италия"/>
              </a:rPr>
              <a:t>Италии</a:t>
            </a:r>
            <a:r>
              <a:rPr lang="ru-RU" dirty="0"/>
              <a:t> </a:t>
            </a:r>
            <a:r>
              <a:rPr lang="ru-RU" dirty="0">
                <a:hlinkClick r:id="rId11" tooltip="Богарне, Евгений"/>
              </a:rPr>
              <a:t>Евгения </a:t>
            </a:r>
            <a:r>
              <a:rPr lang="ru-RU" dirty="0" err="1">
                <a:hlinkClick r:id="rId11" tooltip="Богарне, Евгений"/>
              </a:rPr>
              <a:t>Богарне</a:t>
            </a:r>
            <a:r>
              <a:rPr lang="ru-RU" dirty="0"/>
              <a:t>, в </a:t>
            </a:r>
            <a:r>
              <a:rPr lang="ru-RU" dirty="0" err="1"/>
              <a:t>Половичах</a:t>
            </a:r>
            <a:r>
              <a:rPr lang="ru-RU" dirty="0"/>
              <a:t> — 2 дивизии 1-го корпуса, в </a:t>
            </a:r>
            <a:r>
              <a:rPr lang="ru-RU" dirty="0">
                <a:hlinkClick r:id="rId12" tooltip="Лиозно"/>
              </a:rPr>
              <a:t>Лиозно</a:t>
            </a:r>
            <a:r>
              <a:rPr lang="ru-RU" dirty="0"/>
              <a:t> — 3-й корпус маршала </a:t>
            </a:r>
            <a:r>
              <a:rPr lang="ru-RU" dirty="0">
                <a:hlinkClick r:id="rId13" tooltip="Ней, Мишель"/>
              </a:rPr>
              <a:t>Нея</a:t>
            </a:r>
            <a:r>
              <a:rPr lang="ru-RU" dirty="0"/>
              <a:t>, в </a:t>
            </a:r>
            <a:r>
              <a:rPr lang="ru-RU" dirty="0">
                <a:hlinkClick r:id="rId14" tooltip="Рудня (город)"/>
              </a:rPr>
              <a:t>Рудне</a:t>
            </a:r>
            <a:r>
              <a:rPr lang="ru-RU" dirty="0"/>
              <a:t> — 3 кавалерийских корпуса маршала </a:t>
            </a:r>
            <a:r>
              <a:rPr lang="ru-RU" dirty="0" err="1">
                <a:hlinkClick r:id="rId15" tooltip="Мюрат, Иоахим"/>
              </a:rPr>
              <a:t>Мюрата</a:t>
            </a:r>
            <a:r>
              <a:rPr lang="ru-RU" dirty="0"/>
              <a:t>, в </a:t>
            </a:r>
            <a:r>
              <a:rPr lang="ru-RU" dirty="0">
                <a:hlinkClick r:id="rId16" tooltip="Орша"/>
              </a:rPr>
              <a:t>Орше</a:t>
            </a:r>
            <a:r>
              <a:rPr lang="ru-RU" dirty="0"/>
              <a:t> — корпус генерала </a:t>
            </a:r>
            <a:r>
              <a:rPr lang="ru-RU" dirty="0" err="1">
                <a:hlinkClick r:id="rId17" tooltip="Жюно, Жан Андош"/>
              </a:rPr>
              <a:t>Жюно</a:t>
            </a:r>
            <a:r>
              <a:rPr lang="ru-RU" dirty="0"/>
              <a:t>, около </a:t>
            </a:r>
            <a:r>
              <a:rPr lang="ru-RU" dirty="0" err="1"/>
              <a:t>Расасны</a:t>
            </a:r>
            <a:r>
              <a:rPr lang="ru-RU" dirty="0"/>
              <a:t> — 1-й корпус маршала </a:t>
            </a:r>
            <a:r>
              <a:rPr lang="ru-RU" dirty="0" err="1">
                <a:hlinkClick r:id="rId18" tooltip="Даву, Луи Никола"/>
              </a:rPr>
              <a:t>Даву</a:t>
            </a:r>
            <a:r>
              <a:rPr lang="ru-RU" dirty="0"/>
              <a:t>, в </a:t>
            </a:r>
            <a:r>
              <a:rPr lang="ru-RU" dirty="0">
                <a:hlinkClick r:id="rId19" tooltip="Могилёв"/>
              </a:rPr>
              <a:t>Могилёве</a:t>
            </a:r>
            <a:r>
              <a:rPr lang="ru-RU" dirty="0"/>
              <a:t> — корпус польского генерала </a:t>
            </a:r>
            <a:r>
              <a:rPr lang="ru-RU" dirty="0" err="1">
                <a:hlinkClick r:id="rId20" tooltip="Юзеф Понятовский"/>
              </a:rPr>
              <a:t>Понятовского</a:t>
            </a:r>
            <a:r>
              <a:rPr lang="ru-RU" dirty="0"/>
              <a:t>.</a:t>
            </a:r>
          </a:p>
          <a:p>
            <a:r>
              <a:rPr lang="ru-RU" dirty="0"/>
              <a:t>Главнокомандующий </a:t>
            </a:r>
            <a:r>
              <a:rPr lang="ru-RU" dirty="0">
                <a:hlinkClick r:id="rId5" tooltip="Барклай-де-Толли, Михаил Богданович"/>
              </a:rPr>
              <a:t>Барклай-де-Толли</a:t>
            </a:r>
            <a:r>
              <a:rPr lang="ru-RU" dirty="0"/>
              <a:t> был сторонником дальнейшего отступления, но под общим давлением генералитета и, не имея более в оправдание разделения армии, отдал приказ о наступлении на кавалерийские корпуса </a:t>
            </a:r>
            <a:r>
              <a:rPr lang="ru-RU" dirty="0" err="1">
                <a:hlinkClick r:id="rId15" tooltip="Мюрат, Иоахим"/>
              </a:rPr>
              <a:t>Мюрата</a:t>
            </a:r>
            <a:r>
              <a:rPr lang="ru-RU" dirty="0"/>
              <a:t>, расположенные по сведениям разведки в </a:t>
            </a:r>
            <a:r>
              <a:rPr lang="ru-RU" dirty="0">
                <a:hlinkClick r:id="rId14" tooltip="Рудня (город)"/>
              </a:rPr>
              <a:t>Рудне</a:t>
            </a:r>
            <a:r>
              <a:rPr lang="ru-RU" dirty="0"/>
              <a:t> — маленьком городке в 68 км к западу от </a:t>
            </a:r>
            <a:r>
              <a:rPr lang="ru-RU" dirty="0">
                <a:hlinkClick r:id="rId3" tooltip="Смоленск"/>
              </a:rPr>
              <a:t>Смоленска</a:t>
            </a:r>
            <a:r>
              <a:rPr lang="ru-RU" dirty="0"/>
              <a:t>.</a:t>
            </a:r>
          </a:p>
          <a:p>
            <a:r>
              <a:rPr lang="ru-RU" dirty="0"/>
              <a:t>План наступления против значительно превосходящей французской армии не всеми воспринимался однозначно. </a:t>
            </a:r>
            <a:r>
              <a:rPr lang="ru-RU" dirty="0" err="1">
                <a:hlinkClick r:id="rId21" tooltip="Клаузевиц, Карл"/>
              </a:rPr>
              <a:t>Клаузевиц</a:t>
            </a:r>
            <a:r>
              <a:rPr lang="ru-RU" dirty="0"/>
              <a:t>, лично наблюдавший описываемые события как офицер русской армии, трезво оценивал шансы на успех:</a:t>
            </a:r>
            <a:r>
              <a:rPr lang="ru-RU" baseline="30000" dirty="0">
                <a:hlinkClick r:id="rId22"/>
              </a:rPr>
              <a:t>[6]</a:t>
            </a:r>
            <a:endParaRPr lang="ru-RU" dirty="0"/>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Наступление на Рудню Барклая-де-Толли</a:t>
            </a:r>
            <a:br>
              <a:rPr lang="ru-RU" b="1" dirty="0"/>
            </a:br>
            <a:endParaRPr lang="ru-RU" dirty="0"/>
          </a:p>
        </p:txBody>
      </p:sp>
      <p:sp>
        <p:nvSpPr>
          <p:cNvPr id="4" name="Содержимое 3"/>
          <p:cNvSpPr>
            <a:spLocks noGrp="1"/>
          </p:cNvSpPr>
          <p:nvPr>
            <p:ph sz="half" idx="2"/>
          </p:nvPr>
        </p:nvSpPr>
        <p:spPr/>
        <p:txBody>
          <a:bodyPr>
            <a:normAutofit fontScale="25000" lnSpcReduction="20000"/>
          </a:bodyPr>
          <a:lstStyle/>
          <a:p>
            <a:r>
              <a:rPr lang="ru-RU" sz="4800" dirty="0">
                <a:hlinkClick r:id="rId2" tooltip="8 августа"/>
              </a:rPr>
              <a:t>8 августа</a:t>
            </a:r>
            <a:r>
              <a:rPr lang="ru-RU" sz="4800" dirty="0"/>
              <a:t> началось движение главных сил русской армии от </a:t>
            </a:r>
            <a:r>
              <a:rPr lang="ru-RU" sz="4800" dirty="0">
                <a:hlinkClick r:id="rId3" tooltip="Смоленск"/>
              </a:rPr>
              <a:t>Смоленска</a:t>
            </a:r>
            <a:r>
              <a:rPr lang="ru-RU" sz="4800" dirty="0"/>
              <a:t> на </a:t>
            </a:r>
            <a:r>
              <a:rPr lang="ru-RU" sz="4800" dirty="0">
                <a:hlinkClick r:id="rId4" tooltip="Рудня (город)"/>
              </a:rPr>
              <a:t>Рудню</a:t>
            </a:r>
            <a:r>
              <a:rPr lang="ru-RU" sz="4800" dirty="0"/>
              <a:t>. Предполагалось обнаружить там центр французской позиции. В случае успешного исхода дела было запланировано развить успех и обрушиться на левый фланг французов, расположенный в </a:t>
            </a:r>
            <a:r>
              <a:rPr lang="ru-RU" sz="4800" dirty="0">
                <a:hlinkClick r:id="rId5" tooltip="Сураж"/>
              </a:rPr>
              <a:t>Сураже</a:t>
            </a:r>
            <a:r>
              <a:rPr lang="ru-RU" sz="4800" dirty="0"/>
              <a:t> и имеющего передовые посты в </a:t>
            </a:r>
            <a:r>
              <a:rPr lang="ru-RU" sz="4800" dirty="0">
                <a:hlinkClick r:id="rId6" tooltip="Велиж"/>
              </a:rPr>
              <a:t>Велиже</a:t>
            </a:r>
            <a:r>
              <a:rPr lang="ru-RU" sz="4800" dirty="0"/>
              <a:t> и в </a:t>
            </a:r>
            <a:r>
              <a:rPr lang="ru-RU" sz="4800" dirty="0">
                <a:hlinkClick r:id="rId7" tooltip="Демидов (город)"/>
              </a:rPr>
              <a:t>Поречье</a:t>
            </a:r>
            <a:r>
              <a:rPr lang="ru-RU" sz="4800" dirty="0"/>
              <a:t>.</a:t>
            </a:r>
          </a:p>
          <a:p>
            <a:r>
              <a:rPr lang="ru-RU" sz="4800" dirty="0"/>
              <a:t>Для прикрытия на случай неожиданного движения французов с их правого фланга в </a:t>
            </a:r>
            <a:r>
              <a:rPr lang="ru-RU" sz="4800" dirty="0">
                <a:hlinkClick r:id="rId8" tooltip="Красный (Смоленская область)"/>
              </a:rPr>
              <a:t>Красном</a:t>
            </a:r>
            <a:r>
              <a:rPr lang="ru-RU" sz="4800" dirty="0"/>
              <a:t> (в 45 км к юго-западу от </a:t>
            </a:r>
            <a:r>
              <a:rPr lang="ru-RU" sz="4800" dirty="0">
                <a:hlinkClick r:id="rId3" tooltip="Смоленск"/>
              </a:rPr>
              <a:t>Смоленска</a:t>
            </a:r>
            <a:r>
              <a:rPr lang="ru-RU" sz="4800" dirty="0"/>
              <a:t>) был оставлен отряд генерал-майора </a:t>
            </a:r>
            <a:r>
              <a:rPr lang="ru-RU" sz="4800" dirty="0">
                <a:hlinkClick r:id="rId9" tooltip="Оленин, Евгений Иванович"/>
              </a:rPr>
              <a:t>Оленина</a:t>
            </a:r>
            <a:r>
              <a:rPr lang="ru-RU" sz="4800" dirty="0"/>
              <a:t>, которому в подкрепление направлены </a:t>
            </a:r>
            <a:r>
              <a:rPr lang="ru-RU" sz="4800" dirty="0" err="1"/>
              <a:t>свежеукомплектованная</a:t>
            </a:r>
            <a:r>
              <a:rPr lang="ru-RU" sz="4800" dirty="0"/>
              <a:t> 27-я пехотная дивизия </a:t>
            </a:r>
            <a:r>
              <a:rPr lang="ru-RU" sz="4800" dirty="0" err="1">
                <a:hlinkClick r:id="rId10" tooltip="Неверовский, Дмитрий Петрович"/>
              </a:rPr>
              <a:t>Неверовского</a:t>
            </a:r>
            <a:r>
              <a:rPr lang="ru-RU" sz="4800" dirty="0"/>
              <a:t> и </a:t>
            </a:r>
            <a:r>
              <a:rPr lang="ru-RU" sz="4800" dirty="0">
                <a:hlinkClick r:id="rId11" tooltip="Харьковский 4-й уланский полк"/>
              </a:rPr>
              <a:t>Харьковский драгунский полк</a:t>
            </a:r>
            <a:r>
              <a:rPr lang="ru-RU" sz="4800" dirty="0"/>
              <a:t>. К северу от Смоленска, в районе </a:t>
            </a:r>
            <a:r>
              <a:rPr lang="ru-RU" sz="4800" dirty="0">
                <a:hlinkClick r:id="rId6" tooltip="Велиж"/>
              </a:rPr>
              <a:t>Велижа</a:t>
            </a:r>
            <a:r>
              <a:rPr lang="ru-RU" sz="4800" dirty="0"/>
              <a:t> и </a:t>
            </a:r>
            <a:r>
              <a:rPr lang="ru-RU" sz="4800" dirty="0">
                <a:hlinkClick r:id="rId7" tooltip="Демидов (город)"/>
              </a:rPr>
              <a:t>Поречья</a:t>
            </a:r>
            <a:r>
              <a:rPr lang="ru-RU" sz="4800" dirty="0"/>
              <a:t> действовал специально сформированный летучий отряд барона </a:t>
            </a:r>
            <a:r>
              <a:rPr lang="ru-RU" sz="4800" dirty="0" err="1">
                <a:hlinkClick r:id="rId12" tooltip="Винцингероде, Фердинанд Фёдорович"/>
              </a:rPr>
              <a:t>Винценгероде</a:t>
            </a:r>
            <a:r>
              <a:rPr lang="ru-RU" sz="4800" dirty="0"/>
              <a:t>.</a:t>
            </a:r>
          </a:p>
          <a:p>
            <a:r>
              <a:rPr lang="ru-RU" sz="4800" dirty="0"/>
              <a:t>В расстоянии небольшого перехода от </a:t>
            </a:r>
            <a:r>
              <a:rPr lang="ru-RU" sz="4800" dirty="0">
                <a:hlinkClick r:id="rId4" tooltip="Рудня (город)"/>
              </a:rPr>
              <a:t>Рудни</a:t>
            </a:r>
            <a:r>
              <a:rPr lang="ru-RU" sz="4800" dirty="0"/>
              <a:t> войска были остановлены на отдых. На ближних подступах к Рудне казаки генерала </a:t>
            </a:r>
            <a:r>
              <a:rPr lang="ru-RU" sz="4800" dirty="0">
                <a:hlinkClick r:id="rId13" tooltip="Платов, Матвей Иванович"/>
              </a:rPr>
              <a:t>Платова</a:t>
            </a:r>
            <a:r>
              <a:rPr lang="ru-RU" sz="4800" dirty="0"/>
              <a:t> столкнулись с сильным французским отрядом и опрокинули его, вселяя надежду на успех всего дела. Отовсюду приходили известия об опрокинутых французских пикетах. Затем пришла новость об отражении французами казачьего набега </a:t>
            </a:r>
            <a:r>
              <a:rPr lang="ru-RU" sz="4800" dirty="0" err="1"/>
              <a:t>на</a:t>
            </a:r>
            <a:r>
              <a:rPr lang="ru-RU" sz="4800" dirty="0" err="1">
                <a:hlinkClick r:id="rId7" tooltip="Демидов (город)"/>
              </a:rPr>
              <a:t>Поречье</a:t>
            </a:r>
            <a:r>
              <a:rPr lang="ru-RU" sz="4800" dirty="0"/>
              <a:t> (к северу от </a:t>
            </a:r>
            <a:r>
              <a:rPr lang="ru-RU" sz="4800" dirty="0">
                <a:hlinkClick r:id="rId3" tooltip="Смоленск"/>
              </a:rPr>
              <a:t>Смоленска</a:t>
            </a:r>
            <a:r>
              <a:rPr lang="ru-RU" sz="4800" dirty="0"/>
              <a:t>). Это известие сильно обеспокоило </a:t>
            </a:r>
            <a:r>
              <a:rPr lang="ru-RU" sz="4800" dirty="0">
                <a:hlinkClick r:id="rId14" tooltip="Барклай-де-Толли, Михаил Богданович"/>
              </a:rPr>
              <a:t>Барклая-де-Толли</a:t>
            </a:r>
            <a:r>
              <a:rPr lang="ru-RU" sz="4800" dirty="0"/>
              <a:t>. Не имея надёжных сведений о расположении французских корпусов, он остановил продвижении к Рудне и перевёл всю 1-ю армию на </a:t>
            </a:r>
            <a:r>
              <a:rPr lang="ru-RU" sz="4800" dirty="0" err="1"/>
              <a:t>пореченскую</a:t>
            </a:r>
            <a:r>
              <a:rPr lang="ru-RU" sz="4800" dirty="0"/>
              <a:t> дорогу. Там Барклай-де-Толли простоял ещё 4 дня. Если бы </a:t>
            </a:r>
            <a:r>
              <a:rPr lang="ru-RU" sz="4800" dirty="0">
                <a:hlinkClick r:id="rId15" tooltip="Наполеон"/>
              </a:rPr>
              <a:t>Наполеон</a:t>
            </a:r>
            <a:r>
              <a:rPr lang="ru-RU" sz="4800" dirty="0"/>
              <a:t> имел в Поречье сильные войска, то они могли бы отрезать 1-й армии дорогу к отступлению. Выяснив, что слухи о сосредоточении французов в Поречье оказались ложными, Барклай всё-таки решился на продвижение к Рудне </a:t>
            </a:r>
            <a:r>
              <a:rPr lang="ru-RU" sz="4800" dirty="0">
                <a:hlinkClick r:id="rId16" tooltip="13 августа"/>
              </a:rPr>
              <a:t>13</a:t>
            </a:r>
            <a:r>
              <a:rPr lang="ru-RU" sz="4800" dirty="0"/>
              <a:t>—</a:t>
            </a:r>
            <a:r>
              <a:rPr lang="ru-RU" sz="4800" dirty="0">
                <a:hlinkClick r:id="rId17" tooltip="14 августа"/>
              </a:rPr>
              <a:t>14 августа</a:t>
            </a:r>
            <a:r>
              <a:rPr lang="ru-RU" sz="4800" dirty="0"/>
              <a:t>.</a:t>
            </a:r>
          </a:p>
          <a:p>
            <a:endParaRPr lang="ru-RU" dirty="0"/>
          </a:p>
        </p:txBody>
      </p:sp>
      <p:pic>
        <p:nvPicPr>
          <p:cNvPr id="1026" name="Picture 2" descr="C:\Users\Пользователь\Music\Smolensk1812.png"/>
          <p:cNvPicPr>
            <a:picLocks noGrp="1" noChangeAspect="1" noChangeArrowheads="1"/>
          </p:cNvPicPr>
          <p:nvPr>
            <p:ph sz="half" idx="1"/>
          </p:nvPr>
        </p:nvPicPr>
        <p:blipFill>
          <a:blip r:embed="rId18" cstate="print"/>
          <a:srcRect/>
          <a:stretch>
            <a:fillRect/>
          </a:stretch>
        </p:blipFill>
        <p:spPr bwMode="auto">
          <a:xfrm>
            <a:off x="457200" y="1628800"/>
            <a:ext cx="4038600" cy="446449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Наступление Наполеона</a:t>
            </a:r>
            <a:br>
              <a:rPr lang="ru-RU" b="1" dirty="0"/>
            </a:br>
            <a:endParaRPr lang="ru-RU" dirty="0"/>
          </a:p>
        </p:txBody>
      </p:sp>
      <p:sp>
        <p:nvSpPr>
          <p:cNvPr id="3" name="Содержимое 2"/>
          <p:cNvSpPr>
            <a:spLocks noGrp="1"/>
          </p:cNvSpPr>
          <p:nvPr>
            <p:ph idx="1"/>
          </p:nvPr>
        </p:nvSpPr>
        <p:spPr/>
        <p:txBody>
          <a:bodyPr>
            <a:normAutofit fontScale="47500" lnSpcReduction="20000"/>
          </a:bodyPr>
          <a:lstStyle/>
          <a:p>
            <a:r>
              <a:rPr lang="ru-RU" dirty="0"/>
              <a:t>Из перехваченного личного письма одного из русских офицеров </a:t>
            </a:r>
            <a:r>
              <a:rPr lang="ru-RU" dirty="0">
                <a:hlinkClick r:id="rId2" tooltip="Наполеон"/>
              </a:rPr>
              <a:t>Наполеон</a:t>
            </a:r>
            <a:r>
              <a:rPr lang="ru-RU" dirty="0"/>
              <a:t> узнал о готовившемся наступлении, и поэтому заранее составил план ответных действий. План предусматривал объединение разрозненных корпусов, переправу всех сил через </a:t>
            </a:r>
            <a:r>
              <a:rPr lang="ru-RU" dirty="0">
                <a:hlinkClick r:id="rId3" tooltip="Днепр"/>
              </a:rPr>
              <a:t>Днепр</a:t>
            </a:r>
            <a:r>
              <a:rPr lang="ru-RU" dirty="0"/>
              <a:t> и захват </a:t>
            </a:r>
            <a:r>
              <a:rPr lang="ru-RU" dirty="0">
                <a:hlinkClick r:id="rId4" tooltip="Смоленск"/>
              </a:rPr>
              <a:t>Смоленска</a:t>
            </a:r>
            <a:r>
              <a:rPr lang="ru-RU" dirty="0"/>
              <a:t> с юга. В районе Смоленска Наполеон мог либо переправиться снова на правый берег, и перерезать русским дорогу на </a:t>
            </a:r>
            <a:r>
              <a:rPr lang="ru-RU" dirty="0">
                <a:hlinkClick r:id="rId5" tooltip="Москва"/>
              </a:rPr>
              <a:t>Москву</a:t>
            </a:r>
            <a:r>
              <a:rPr lang="ru-RU" dirty="0"/>
              <a:t>, либо втянуть русских в генеральное сражение, если </a:t>
            </a:r>
            <a:r>
              <a:rPr lang="ru-RU" dirty="0">
                <a:hlinkClick r:id="rId6" tooltip="Барклай-де-Толли, Михаил Богданович"/>
              </a:rPr>
              <a:t>Барклай-де-Толли</a:t>
            </a:r>
            <a:r>
              <a:rPr lang="ru-RU" dirty="0"/>
              <a:t> решит защищать город. Из Смоленска Наполеон мог также перерезать дорогу на Москву </a:t>
            </a:r>
            <a:r>
              <a:rPr lang="ru-RU" dirty="0" err="1"/>
              <a:t>перед</a:t>
            </a:r>
            <a:r>
              <a:rPr lang="ru-RU" dirty="0" err="1">
                <a:hlinkClick r:id="rId7" tooltip="Дорогобуж"/>
              </a:rPr>
              <a:t>Дорогобужем</a:t>
            </a:r>
            <a:r>
              <a:rPr lang="ru-RU" dirty="0"/>
              <a:t>, совершив обходный манёвр без переправы через Днепр.</a:t>
            </a:r>
          </a:p>
          <a:p>
            <a:r>
              <a:rPr lang="ru-RU" dirty="0"/>
              <a:t>При известии об успехе генерала </a:t>
            </a:r>
            <a:r>
              <a:rPr lang="ru-RU" dirty="0">
                <a:hlinkClick r:id="rId8" tooltip="Платов, Матвей Иванович"/>
              </a:rPr>
              <a:t>Платова</a:t>
            </a:r>
            <a:r>
              <a:rPr lang="ru-RU" dirty="0"/>
              <a:t> около </a:t>
            </a:r>
            <a:r>
              <a:rPr lang="ru-RU" dirty="0">
                <a:hlinkClick r:id="rId9" tooltip="Рудня (город)"/>
              </a:rPr>
              <a:t>Рудни</a:t>
            </a:r>
            <a:r>
              <a:rPr lang="ru-RU" dirty="0"/>
              <a:t> французы начали обходной манёвр, и вышли всей армией в 180 тысяч солдат к </a:t>
            </a:r>
            <a:r>
              <a:rPr lang="ru-RU" dirty="0">
                <a:hlinkClick r:id="rId10" tooltip="Красный (Смоленская область)"/>
              </a:rPr>
              <a:t>Красному</a:t>
            </a:r>
            <a:r>
              <a:rPr lang="ru-RU" dirty="0"/>
              <a:t>. По мнению </a:t>
            </a:r>
            <a:r>
              <a:rPr lang="ru-RU" dirty="0" err="1">
                <a:hlinkClick r:id="rId11" tooltip="Клаузевиц, Карл"/>
              </a:rPr>
              <a:t>Клаузевица</a:t>
            </a:r>
            <a:r>
              <a:rPr lang="ru-RU" dirty="0"/>
              <a:t>, Наполеон совершил здесь крупнейшую ошибку в </a:t>
            </a:r>
            <a:r>
              <a:rPr lang="ru-RU" dirty="0">
                <a:hlinkClick r:id="rId12" tooltip="Отечественная война 1812 года"/>
              </a:rPr>
              <a:t>Русском походе 1812 года</a:t>
            </a:r>
            <a:r>
              <a:rPr lang="ru-RU" dirty="0"/>
              <a:t>. Наполеон мог двинуться всей армией, которая в полтора раза превышала силы русских, на </a:t>
            </a:r>
            <a:r>
              <a:rPr lang="ru-RU" dirty="0">
                <a:hlinkClick r:id="rId4" tooltip="Смоленск"/>
              </a:rPr>
              <a:t>Смоленск</a:t>
            </a:r>
            <a:r>
              <a:rPr lang="ru-RU" dirty="0"/>
              <a:t> прямой дорогой со </a:t>
            </a:r>
            <a:r>
              <a:rPr lang="ru-RU" dirty="0" err="1"/>
              <a:t>стороны</a:t>
            </a:r>
            <a:r>
              <a:rPr lang="ru-RU" dirty="0" err="1">
                <a:hlinkClick r:id="rId13" tooltip="Витебск"/>
              </a:rPr>
              <a:t>Витебска</a:t>
            </a:r>
            <a:r>
              <a:rPr lang="ru-RU" dirty="0"/>
              <a:t>, не переправляясь через </a:t>
            </a:r>
            <a:r>
              <a:rPr lang="ru-RU" dirty="0">
                <a:hlinkClick r:id="rId3" tooltip="Днепр"/>
              </a:rPr>
              <a:t>Днепр</a:t>
            </a:r>
            <a:r>
              <a:rPr lang="ru-RU" dirty="0"/>
              <a:t>. Французская армия, находясь на правом берегу Днепра, гораздо сильнее угрожала Московской дороге, чем при переходе её на левый берег, где Смоленск (на левом берегу) и река на известном участке прикрывают эту дорогу. </a:t>
            </a:r>
            <a:r>
              <a:rPr lang="ru-RU" dirty="0">
                <a:hlinkClick r:id="rId4" tooltip="Смоленск"/>
              </a:rPr>
              <a:t>Смоленск</a:t>
            </a:r>
            <a:r>
              <a:rPr lang="ru-RU" dirty="0"/>
              <a:t> был бы взят без боя.</a:t>
            </a:r>
          </a:p>
          <a:p>
            <a:r>
              <a:rPr lang="ru-RU" dirty="0"/>
              <a:t>Основной целью Наполеона было создать условия для генерального сражения. Все предыдущие манёвры приводили лишь к отодвиганию русской армии на восток, что в общем ухудшало стратегически положение Наполеона. Возможно, именно «нерешительность» </a:t>
            </a:r>
            <a:r>
              <a:rPr lang="ru-RU" dirty="0">
                <a:hlinkClick r:id="rId6" tooltip="Барклай-де-Толли, Михаил Богданович"/>
              </a:rPr>
              <a:t>Барклая-де-Толли</a:t>
            </a:r>
            <a:r>
              <a:rPr lang="ru-RU" dirty="0"/>
              <a:t>, за которую он подвергся чуть ли не травле современников, спасла русскую армию. Если бы русские увлеклись наступлением на </a:t>
            </a:r>
            <a:r>
              <a:rPr lang="ru-RU" dirty="0">
                <a:hlinkClick r:id="rId9" tooltip="Рудня (город)"/>
              </a:rPr>
              <a:t>Рудню</a:t>
            </a:r>
            <a:r>
              <a:rPr lang="ru-RU" dirty="0"/>
              <a:t> и дальше, разбивая мелкие отряды, у них в тылу оказалась бы вся армия Наполеона.</a:t>
            </a:r>
          </a:p>
          <a:p>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14 августа. Бой под Красным</a:t>
            </a:r>
            <a:br>
              <a:rPr lang="ru-RU" b="1" dirty="0"/>
            </a:br>
            <a:endParaRPr lang="ru-RU" dirty="0"/>
          </a:p>
        </p:txBody>
      </p:sp>
      <p:sp>
        <p:nvSpPr>
          <p:cNvPr id="4" name="Содержимое 3"/>
          <p:cNvSpPr>
            <a:spLocks noGrp="1"/>
          </p:cNvSpPr>
          <p:nvPr>
            <p:ph sz="half" idx="2"/>
          </p:nvPr>
        </p:nvSpPr>
        <p:spPr/>
        <p:txBody>
          <a:bodyPr>
            <a:normAutofit fontScale="25000" lnSpcReduction="20000"/>
          </a:bodyPr>
          <a:lstStyle/>
          <a:p>
            <a:r>
              <a:rPr lang="ru-RU" sz="4400" dirty="0"/>
              <a:t>Генерал </a:t>
            </a:r>
            <a:r>
              <a:rPr lang="ru-RU" sz="4400" dirty="0" err="1">
                <a:hlinkClick r:id="rId2" tooltip="Неверовский, Дмитрий Петрович"/>
              </a:rPr>
              <a:t>Неверовский</a:t>
            </a:r>
            <a:r>
              <a:rPr lang="ru-RU" sz="4400" dirty="0"/>
              <a:t>, узнав о приближении противника, выстроил свою дивизию на дороге перед городом </a:t>
            </a:r>
            <a:r>
              <a:rPr lang="ru-RU" sz="4400" dirty="0">
                <a:hlinkClick r:id="rId3" tooltip="Красный (Смоленская область)"/>
              </a:rPr>
              <a:t>Красный</a:t>
            </a:r>
            <a:r>
              <a:rPr lang="ru-RU" sz="4400" dirty="0"/>
              <a:t> с намерением отстоять город. Однако прибывшие передовые посты казаков сообщили об огромных силах французов.</a:t>
            </a:r>
          </a:p>
          <a:p>
            <a:r>
              <a:rPr lang="ru-RU" sz="4400" dirty="0"/>
              <a:t>Генерал </a:t>
            </a:r>
            <a:r>
              <a:rPr lang="ru-RU" sz="4400" dirty="0" err="1"/>
              <a:t>Неверовский</a:t>
            </a:r>
            <a:r>
              <a:rPr lang="ru-RU" sz="4400" dirty="0"/>
              <a:t> решил отводить войска. В тыл был отправлен </a:t>
            </a:r>
            <a:r>
              <a:rPr lang="ru-RU" sz="4400" dirty="0">
                <a:hlinkClick r:id="rId4" tooltip="50-й егерский полк"/>
              </a:rPr>
              <a:t>50-й егерский полк</a:t>
            </a:r>
            <a:r>
              <a:rPr lang="ru-RU" sz="4400" dirty="0"/>
              <a:t> и часть артиллерии, Красный был занят одним батальоном </a:t>
            </a:r>
            <a:r>
              <a:rPr lang="ru-RU" sz="4400" dirty="0">
                <a:hlinkClick r:id="rId5" tooltip="49-й егерский полк"/>
              </a:rPr>
              <a:t>49-го егерского полка</a:t>
            </a:r>
            <a:r>
              <a:rPr lang="ru-RU" sz="4400" dirty="0"/>
              <a:t> с несколькими пушками, остальная часть дивизии была построена на дороге за городом.</a:t>
            </a:r>
          </a:p>
          <a:p>
            <a:r>
              <a:rPr lang="ru-RU" sz="4400" dirty="0"/>
              <a:t>Маршал </a:t>
            </a:r>
            <a:r>
              <a:rPr lang="ru-RU" sz="4400" dirty="0">
                <a:hlinkClick r:id="rId6" tooltip="Ней, Мишель"/>
              </a:rPr>
              <a:t>Ней</a:t>
            </a:r>
            <a:r>
              <a:rPr lang="ru-RU" sz="4400" dirty="0"/>
              <a:t> стремительной атакой выбил из города егерей, которые потеряли все орудия. 15-тысячная кавалерия маршала </a:t>
            </a:r>
            <a:r>
              <a:rPr lang="ru-RU" sz="4400" dirty="0" err="1">
                <a:hlinkClick r:id="rId7" tooltip="Мюрат, Иоахим"/>
              </a:rPr>
              <a:t>Мюрата</a:t>
            </a:r>
            <a:r>
              <a:rPr lang="ru-RU" sz="4400" dirty="0"/>
              <a:t> прошла через город и атаковала позиции </a:t>
            </a:r>
            <a:r>
              <a:rPr lang="ru-RU" sz="4400" dirty="0" err="1"/>
              <a:t>Неверовского</a:t>
            </a:r>
            <a:r>
              <a:rPr lang="ru-RU" sz="4400" dirty="0"/>
              <a:t> (6 тысяч солдат). Харьковские драгуны в отчаянной контратаке понесли большие потери и были вынуждены отойти. Пехота, отбив первые атаки, построилась в </a:t>
            </a:r>
            <a:r>
              <a:rPr lang="ru-RU" sz="4400" dirty="0">
                <a:hlinkClick r:id="rId8" tooltip="Каре (построение)"/>
              </a:rPr>
              <a:t>каре</a:t>
            </a:r>
            <a:r>
              <a:rPr lang="ru-RU" sz="4400" dirty="0"/>
              <a:t> и начала медленное движение к </a:t>
            </a:r>
            <a:r>
              <a:rPr lang="ru-RU" sz="4400" dirty="0">
                <a:hlinkClick r:id="rId9" tooltip="Смоленск"/>
              </a:rPr>
              <a:t>Смоленску</a:t>
            </a:r>
            <a:r>
              <a:rPr lang="ru-RU" sz="4400" dirty="0"/>
              <a:t>.</a:t>
            </a:r>
          </a:p>
          <a:p>
            <a:r>
              <a:rPr lang="ru-RU" sz="4400" dirty="0"/>
              <a:t>Дивизия шла по дороге на Смоленск, заслоняясь придорожным лесом с флангов, иногда останавливаясь и отгоняя залпами французскую кавалерию. Французы охватили дивизию с двух сторон и с тыла, захватили часть посланной назад артиллерии, но остановить дивизию не могли. После атак углы каре расстраивались, тогда солдаты, оставшиеся вне рядов, падали под саблями вражеской кавалерии.</a:t>
            </a:r>
          </a:p>
          <a:p>
            <a:r>
              <a:rPr lang="ru-RU" sz="4400" dirty="0"/>
              <a:t>Русских спасало отсутствие сильной артиллерии у французов. Отступление генерала </a:t>
            </a:r>
            <a:r>
              <a:rPr lang="ru-RU" sz="4400" dirty="0" err="1">
                <a:hlinkClick r:id="rId2" tooltip="Неверовский, Дмитрий Петрович"/>
              </a:rPr>
              <a:t>Неверовского</a:t>
            </a:r>
            <a:r>
              <a:rPr lang="ru-RU" sz="4400" dirty="0"/>
              <a:t> — один из самых широко известных эпизодов </a:t>
            </a:r>
            <a:r>
              <a:rPr lang="ru-RU" sz="4400" dirty="0">
                <a:hlinkClick r:id="rId10" tooltip="Отечественная война 1812 года"/>
              </a:rPr>
              <a:t>Отечественной войны</a:t>
            </a:r>
            <a:r>
              <a:rPr lang="ru-RU" sz="4400" dirty="0"/>
              <a:t>. Недавно сформированная пехотная дивизия, наполовину состоящая из новобранцев, смогла спастись посреди моря неприятельской кавалерии, хотя и потеряла примерно 1500 солдат.</a:t>
            </a:r>
          </a:p>
          <a:p>
            <a:endParaRPr lang="ru-RU" dirty="0"/>
          </a:p>
        </p:txBody>
      </p:sp>
      <p:pic>
        <p:nvPicPr>
          <p:cNvPr id="2050" name="Picture 2" descr="C:\Users\Пользователь\Music\Hess_Krasnoy1812.jpg"/>
          <p:cNvPicPr>
            <a:picLocks noGrp="1" noChangeAspect="1" noChangeArrowheads="1"/>
          </p:cNvPicPr>
          <p:nvPr>
            <p:ph sz="half" idx="1"/>
          </p:nvPr>
        </p:nvPicPr>
        <p:blipFill>
          <a:blip r:embed="rId11" cstate="print"/>
          <a:srcRect/>
          <a:stretch>
            <a:fillRect/>
          </a:stretch>
        </p:blipFill>
        <p:spPr bwMode="auto">
          <a:xfrm>
            <a:off x="539552" y="1340768"/>
            <a:ext cx="3888432" cy="4752528"/>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Начальное расположение войск</a:t>
            </a:r>
            <a:br>
              <a:rPr lang="ru-RU" b="1" dirty="0"/>
            </a:br>
            <a:endParaRPr lang="ru-RU" dirty="0"/>
          </a:p>
        </p:txBody>
      </p:sp>
      <p:sp>
        <p:nvSpPr>
          <p:cNvPr id="3" name="Содержимое 2"/>
          <p:cNvSpPr>
            <a:spLocks noGrp="1"/>
          </p:cNvSpPr>
          <p:nvPr>
            <p:ph idx="1"/>
          </p:nvPr>
        </p:nvSpPr>
        <p:spPr/>
        <p:txBody>
          <a:bodyPr>
            <a:normAutofit fontScale="47500" lnSpcReduction="20000"/>
          </a:bodyPr>
          <a:lstStyle/>
          <a:p>
            <a:r>
              <a:rPr lang="ru-RU" dirty="0"/>
              <a:t>Во время боя под </a:t>
            </a:r>
            <a:r>
              <a:rPr lang="ru-RU" dirty="0">
                <a:hlinkClick r:id="rId2" tooltip="Красный (Смоленская область)"/>
              </a:rPr>
              <a:t>Красным</a:t>
            </a:r>
            <a:r>
              <a:rPr lang="ru-RU" dirty="0"/>
              <a:t> русская армия совершала ряд запутанных манёвров на </a:t>
            </a:r>
            <a:r>
              <a:rPr lang="ru-RU" dirty="0" err="1"/>
              <a:t>рудненской</a:t>
            </a:r>
            <a:r>
              <a:rPr lang="ru-RU" dirty="0"/>
              <a:t> и </a:t>
            </a:r>
            <a:r>
              <a:rPr lang="ru-RU" dirty="0" err="1"/>
              <a:t>пореченской</a:t>
            </a:r>
            <a:r>
              <a:rPr lang="ru-RU" dirty="0"/>
              <a:t> дорогах. 7-й корпус генерал-лейтенанта </a:t>
            </a:r>
            <a:r>
              <a:rPr lang="ru-RU" dirty="0">
                <a:hlinkClick r:id="rId3" tooltip="Раевский, Николай Николаевич"/>
              </a:rPr>
              <a:t>Раевского</a:t>
            </a:r>
            <a:r>
              <a:rPr lang="ru-RU" dirty="0"/>
              <a:t> находился в </a:t>
            </a:r>
            <a:r>
              <a:rPr lang="ru-RU" dirty="0">
                <a:hlinkClick r:id="rId4" tooltip="Смоленск"/>
              </a:rPr>
              <a:t>Смоленске</a:t>
            </a:r>
            <a:r>
              <a:rPr lang="ru-RU" dirty="0"/>
              <a:t> и должен был выступить, однако из-за задержки 2-й гренадерской дивизии принца </a:t>
            </a:r>
            <a:r>
              <a:rPr lang="ru-RU" dirty="0">
                <a:hlinkClick r:id="rId5" tooltip="Мекленбург-Шверинский, Карл Август Христиан"/>
              </a:rPr>
              <a:t>Карла </a:t>
            </a:r>
            <a:r>
              <a:rPr lang="ru-RU" dirty="0" err="1">
                <a:hlinkClick r:id="rId5" tooltip="Мекленбург-Шверинский, Карл Август Христиан"/>
              </a:rPr>
              <a:t>Мекленбургского</a:t>
            </a:r>
            <a:r>
              <a:rPr lang="ru-RU" baseline="30000" dirty="0">
                <a:hlinkClick r:id="rId6"/>
              </a:rPr>
              <a:t>[8]</a:t>
            </a:r>
            <a:r>
              <a:rPr lang="ru-RU" dirty="0"/>
              <a:t>, выступил только в 8 вечера, и успел к счастью пройти всего 15 километров.</a:t>
            </a:r>
          </a:p>
          <a:p>
            <a:r>
              <a:rPr lang="ru-RU" dirty="0"/>
              <a:t>На следующий день, </a:t>
            </a:r>
            <a:r>
              <a:rPr lang="ru-RU" dirty="0">
                <a:hlinkClick r:id="rId7" tooltip="15 августа"/>
              </a:rPr>
              <a:t>15 августа</a:t>
            </a:r>
            <a:r>
              <a:rPr lang="ru-RU" dirty="0"/>
              <a:t>, </a:t>
            </a:r>
            <a:r>
              <a:rPr lang="ru-RU" dirty="0">
                <a:hlinkClick r:id="rId8" tooltip="Багратион, Пётр Иванович"/>
              </a:rPr>
              <a:t>Багратион</a:t>
            </a:r>
            <a:r>
              <a:rPr lang="ru-RU" dirty="0"/>
              <a:t> получил послание от </a:t>
            </a:r>
            <a:r>
              <a:rPr lang="ru-RU" dirty="0" err="1">
                <a:hlinkClick r:id="rId9" tooltip="Неверовский, Дмитрий Петрович"/>
              </a:rPr>
              <a:t>Неверовского</a:t>
            </a:r>
            <a:r>
              <a:rPr lang="ru-RU" dirty="0"/>
              <a:t> о произошедшем бое и, оценив обстановку, начал разворачивать войска на </a:t>
            </a:r>
            <a:r>
              <a:rPr lang="ru-RU" dirty="0">
                <a:hlinkClick r:id="rId4" tooltip="Смоленск"/>
              </a:rPr>
              <a:t>Смоленск</a:t>
            </a:r>
            <a:r>
              <a:rPr lang="ru-RU" dirty="0"/>
              <a:t>. </a:t>
            </a:r>
            <a:r>
              <a:rPr lang="ru-RU" dirty="0">
                <a:hlinkClick r:id="rId3" tooltip="Раевский, Николай Николаевич"/>
              </a:rPr>
              <a:t>Раевскому</a:t>
            </a:r>
            <a:r>
              <a:rPr lang="ru-RU" dirty="0"/>
              <a:t> было приказано отправиться на поддержку </a:t>
            </a:r>
            <a:r>
              <a:rPr lang="ru-RU" dirty="0" err="1"/>
              <a:t>Неверовского</a:t>
            </a:r>
            <a:r>
              <a:rPr lang="ru-RU" dirty="0"/>
              <a:t>. Раевский миновал Смоленск, присоединил оставшихся солдат </a:t>
            </a:r>
            <a:r>
              <a:rPr lang="ru-RU" dirty="0" err="1"/>
              <a:t>Неверовского</a:t>
            </a:r>
            <a:r>
              <a:rPr lang="ru-RU" dirty="0"/>
              <a:t> и занял позицию в 6 километрах от Смоленска по дороге на </a:t>
            </a:r>
            <a:r>
              <a:rPr lang="ru-RU" dirty="0">
                <a:hlinkClick r:id="rId2" tooltip="Красный (Смоленская область)"/>
              </a:rPr>
              <a:t>Красный</a:t>
            </a:r>
            <a:r>
              <a:rPr lang="ru-RU" dirty="0"/>
              <a:t>. Однако перед лицом всей французской армии было решено отступить в </a:t>
            </a:r>
            <a:r>
              <a:rPr lang="ru-RU" dirty="0">
                <a:hlinkClick r:id="rId4" tooltip="Смоленск"/>
              </a:rPr>
              <a:t>Смоленск</a:t>
            </a:r>
            <a:r>
              <a:rPr lang="ru-RU" dirty="0"/>
              <a:t>, имевший хоть какие-то укрепления.</a:t>
            </a:r>
          </a:p>
          <a:p>
            <a:r>
              <a:rPr lang="ru-RU" dirty="0"/>
              <a:t>В ночь с 15 на </a:t>
            </a:r>
            <a:r>
              <a:rPr lang="ru-RU" dirty="0">
                <a:hlinkClick r:id="rId10" tooltip="16 августа"/>
              </a:rPr>
              <a:t>16 августа</a:t>
            </a:r>
            <a:r>
              <a:rPr lang="ru-RU" dirty="0"/>
              <a:t> </a:t>
            </a:r>
            <a:r>
              <a:rPr lang="ru-RU" dirty="0">
                <a:hlinkClick r:id="rId3" tooltip="Раевский, Николай Николаевич"/>
              </a:rPr>
              <a:t>Раевский</a:t>
            </a:r>
            <a:r>
              <a:rPr lang="ru-RU" dirty="0"/>
              <a:t> с 15 тысячами занял предместья </a:t>
            </a:r>
            <a:r>
              <a:rPr lang="ru-RU" dirty="0">
                <a:hlinkClick r:id="rId4" tooltip="Смоленск"/>
              </a:rPr>
              <a:t>Смоленска</a:t>
            </a:r>
            <a:r>
              <a:rPr lang="ru-RU" dirty="0"/>
              <a:t>. Из госпиталей было взято несколько сотен выздоравливающих и легкораненых. </a:t>
            </a:r>
            <a:r>
              <a:rPr lang="ru-RU" dirty="0">
                <a:hlinkClick r:id="rId11" tooltip="Барклай-де-Толли, Михаил Богданович"/>
              </a:rPr>
              <a:t>Барклай-де-Толли</a:t>
            </a:r>
            <a:r>
              <a:rPr lang="ru-RU" dirty="0"/>
              <a:t> </a:t>
            </a:r>
            <a:r>
              <a:rPr lang="ru-RU" dirty="0" err="1"/>
              <a:t>и</a:t>
            </a:r>
            <a:r>
              <a:rPr lang="ru-RU" dirty="0" err="1">
                <a:hlinkClick r:id="rId8" tooltip="Багратион, Пётр Иванович"/>
              </a:rPr>
              <a:t>Багратион</a:t>
            </a:r>
            <a:r>
              <a:rPr lang="ru-RU" dirty="0"/>
              <a:t> находились в 30—40 км от города, и могли оказать поддержку лишь на следующий день.</a:t>
            </a:r>
          </a:p>
          <a:p>
            <a:r>
              <a:rPr lang="ru-RU" dirty="0">
                <a:hlinkClick r:id="rId4" tooltip="Смоленск"/>
              </a:rPr>
              <a:t>Смоленск</a:t>
            </a:r>
            <a:r>
              <a:rPr lang="ru-RU" dirty="0"/>
              <a:t> с населением 15 тысяч жителей располагался на склоне левого (южного) берега </a:t>
            </a:r>
            <a:r>
              <a:rPr lang="ru-RU" dirty="0">
                <a:hlinkClick r:id="rId12" tooltip="Днепр"/>
              </a:rPr>
              <a:t>Днепра</a:t>
            </a:r>
            <a:r>
              <a:rPr lang="ru-RU" dirty="0"/>
              <a:t>, на правом берегу находилось только Петербургское предместье. Ещё при </a:t>
            </a:r>
            <a:r>
              <a:rPr lang="ru-RU" dirty="0" err="1"/>
              <a:t>царе</a:t>
            </a:r>
            <a:r>
              <a:rPr lang="ru-RU" dirty="0" err="1">
                <a:hlinkClick r:id="rId13" tooltip="Борис Годунов"/>
              </a:rPr>
              <a:t>Борисе</a:t>
            </a:r>
            <a:r>
              <a:rPr lang="ru-RU" dirty="0">
                <a:hlinkClick r:id="rId13" tooltip="Борис Годунов"/>
              </a:rPr>
              <a:t> Годунове</a:t>
            </a:r>
            <a:r>
              <a:rPr lang="ru-RU" dirty="0"/>
              <a:t> город был окружен крепостной стеной из красного кирпича высотой 13-19 м и толщиной 5-6 м, с несколькими проломами и 3-мя воротами. Были также полуразрушенные земляные укрепления бастионного типа. Предместья из деревянных построек опоясывали город с юга полукольцом от Днепра до Днепра. Однако ни стены, ни укрепления не имели необходимых фортификационных сооружений для размещения артиллерии, поэтому оборонительные бои произошли преимущественно в предместьях.</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16 августа</a:t>
            </a:r>
            <a:br>
              <a:rPr lang="ru-RU" b="1" dirty="0"/>
            </a:br>
            <a:endParaRPr lang="ru-RU" dirty="0"/>
          </a:p>
        </p:txBody>
      </p:sp>
      <p:sp>
        <p:nvSpPr>
          <p:cNvPr id="3" name="Содержимое 2"/>
          <p:cNvSpPr>
            <a:spLocks noGrp="1"/>
          </p:cNvSpPr>
          <p:nvPr>
            <p:ph idx="1"/>
          </p:nvPr>
        </p:nvSpPr>
        <p:spPr/>
        <p:txBody>
          <a:bodyPr>
            <a:normAutofit fontScale="25000" lnSpcReduction="20000"/>
          </a:bodyPr>
          <a:lstStyle/>
          <a:p>
            <a:r>
              <a:rPr lang="ru-RU" sz="5600" dirty="0"/>
              <a:t>Утром </a:t>
            </a:r>
            <a:r>
              <a:rPr lang="ru-RU" sz="5600" dirty="0">
                <a:hlinkClick r:id="rId2" tooltip="16 августа"/>
              </a:rPr>
              <a:t>16 августа</a:t>
            </a:r>
            <a:r>
              <a:rPr lang="ru-RU" sz="5600" dirty="0"/>
              <a:t>, в 8 часов, со стороны </a:t>
            </a:r>
            <a:r>
              <a:rPr lang="ru-RU" sz="5600" dirty="0">
                <a:hlinkClick r:id="rId3" tooltip="Красный (Смоленская область)"/>
              </a:rPr>
              <a:t>Красного</a:t>
            </a:r>
            <a:r>
              <a:rPr lang="ru-RU" sz="5600" dirty="0"/>
              <a:t> показались 3 колонны французов под командованием маршала </a:t>
            </a:r>
            <a:r>
              <a:rPr lang="ru-RU" sz="5600" dirty="0">
                <a:hlinkClick r:id="rId4" tooltip="Ней, Мишель"/>
              </a:rPr>
              <a:t>Нея</a:t>
            </a:r>
            <a:r>
              <a:rPr lang="ru-RU" sz="5600" dirty="0"/>
              <a:t>. Как пишет в мемуарах французский генерал </a:t>
            </a:r>
            <a:r>
              <a:rPr lang="ru-RU" sz="5600" dirty="0" err="1">
                <a:hlinkClick r:id="rId5" tooltip="Сегюр, Филипп Поль"/>
              </a:rPr>
              <a:t>Сегюр</a:t>
            </a:r>
            <a:r>
              <a:rPr lang="ru-RU" sz="5600" dirty="0"/>
              <a:t>: «</a:t>
            </a:r>
            <a:r>
              <a:rPr lang="ru-RU" sz="5600" i="1" dirty="0"/>
              <a:t>Вид Смоленска воспламенил пылкий энтузиазм маршала Нея, не без основания на ум приходили чудеса войны с </a:t>
            </a:r>
            <a:r>
              <a:rPr lang="ru-RU" sz="5600" i="1" dirty="0">
                <a:hlinkClick r:id="rId6" tooltip="Пруссия (королевство)"/>
              </a:rPr>
              <a:t>Пруссией</a:t>
            </a:r>
            <a:r>
              <a:rPr lang="ru-RU" sz="5600" i="1" dirty="0"/>
              <a:t>, когда целые крепости падали перед саблями нашей кавалерии.</a:t>
            </a:r>
            <a:r>
              <a:rPr lang="ru-RU" sz="5600" dirty="0"/>
              <a:t>»</a:t>
            </a:r>
          </a:p>
          <a:p>
            <a:r>
              <a:rPr lang="ru-RU" sz="5600" dirty="0"/>
              <a:t>Французы, полагая в городе только потрёпанную дивизию </a:t>
            </a:r>
            <a:r>
              <a:rPr lang="ru-RU" sz="5600" dirty="0" err="1">
                <a:hlinkClick r:id="rId7" tooltip="Неверовский, Дмитрий Петрович"/>
              </a:rPr>
              <a:t>Неверовского</a:t>
            </a:r>
            <a:r>
              <a:rPr lang="ru-RU" sz="5600" dirty="0"/>
              <a:t>, с ходу попытались атаковать </a:t>
            </a:r>
            <a:r>
              <a:rPr lang="ru-RU" sz="5600" dirty="0">
                <a:hlinkClick r:id="rId8" tooltip="Смоленск"/>
              </a:rPr>
              <a:t>Смоленск</a:t>
            </a:r>
            <a:r>
              <a:rPr lang="ru-RU" sz="5600" dirty="0"/>
              <a:t>, но откатились, потеряв целый батальон. Основной удар пришёлся на </a:t>
            </a:r>
            <a:r>
              <a:rPr lang="ru-RU" sz="5600" dirty="0" err="1"/>
              <a:t>Красненское</a:t>
            </a:r>
            <a:r>
              <a:rPr lang="ru-RU" sz="5600" dirty="0"/>
              <a:t> предместье и королевский бастион (пятиугольное насыпное укрепление, построенное ещё польским королём </a:t>
            </a:r>
            <a:r>
              <a:rPr lang="ru-RU" sz="5600" dirty="0">
                <a:hlinkClick r:id="rId9" tooltip="Сигизмунд III"/>
              </a:rPr>
              <a:t>Сигизмундом III</a:t>
            </a:r>
            <a:r>
              <a:rPr lang="ru-RU" sz="5600" dirty="0"/>
              <a:t> в юго-западном углу), которые защищала дивизия </a:t>
            </a:r>
            <a:r>
              <a:rPr lang="ru-RU" sz="5600" dirty="0">
                <a:hlinkClick r:id="rId10" tooltip="Паскевич, Иван Фёдорович"/>
              </a:rPr>
              <a:t>Паскевича</a:t>
            </a:r>
            <a:r>
              <a:rPr lang="ru-RU" sz="5600" dirty="0"/>
              <a:t>. К полудню появилась вся армия </a:t>
            </a:r>
            <a:r>
              <a:rPr lang="ru-RU" sz="5600" dirty="0">
                <a:hlinkClick r:id="rId11" tooltip="Наполеон"/>
              </a:rPr>
              <a:t>Наполеона</a:t>
            </a:r>
            <a:r>
              <a:rPr lang="ru-RU" sz="5600" dirty="0"/>
              <a:t> и начался обстрел города. Обстрелу подвергались в основном старые стены крепости, так что русские войска, расположенные в основном в предместьях и во рву, окружающему город, не понесли больших потерь от огня.</a:t>
            </a:r>
          </a:p>
          <a:p>
            <a:r>
              <a:rPr lang="ru-RU" sz="5600" dirty="0"/>
              <a:t>К 4-м часам дня к </a:t>
            </a:r>
            <a:r>
              <a:rPr lang="ru-RU" sz="5600" dirty="0">
                <a:hlinkClick r:id="rId8" tooltip="Смоленск"/>
              </a:rPr>
              <a:t>Смоленску</a:t>
            </a:r>
            <a:r>
              <a:rPr lang="ru-RU" sz="5600" dirty="0"/>
              <a:t> подтянулся корпус маршала </a:t>
            </a:r>
            <a:r>
              <a:rPr lang="ru-RU" sz="5600" dirty="0" err="1">
                <a:hlinkClick r:id="rId12" tooltip="Даву, Луи Никола"/>
              </a:rPr>
              <a:t>Даву</a:t>
            </a:r>
            <a:r>
              <a:rPr lang="ru-RU" sz="5600" dirty="0"/>
              <a:t>. Атак на Смоленск в этот день не производилось, кроме беспокоящего обстрела. </a:t>
            </a:r>
            <a:r>
              <a:rPr lang="ru-RU" sz="5600" dirty="0">
                <a:hlinkClick r:id="rId11" tooltip="Наполеон"/>
              </a:rPr>
              <a:t>Наполеон</a:t>
            </a:r>
            <a:r>
              <a:rPr lang="ru-RU" sz="5600" dirty="0"/>
              <a:t> готовил войска к генеральному сражению в поле перед городом.</a:t>
            </a:r>
          </a:p>
          <a:p>
            <a:r>
              <a:rPr lang="ru-RU" sz="5600" dirty="0"/>
              <a:t>Около 5 часов дня на противоположном (правом) берегу </a:t>
            </a:r>
            <a:r>
              <a:rPr lang="ru-RU" sz="5600" dirty="0">
                <a:hlinkClick r:id="rId13" tooltip="Днепр"/>
              </a:rPr>
              <a:t>Днепра</a:t>
            </a:r>
            <a:r>
              <a:rPr lang="ru-RU" sz="5600" dirty="0"/>
              <a:t> показалась 2-я армия </a:t>
            </a:r>
            <a:r>
              <a:rPr lang="ru-RU" sz="5600" dirty="0">
                <a:hlinkClick r:id="rId14" tooltip="Багратион, Пётр Иванович"/>
              </a:rPr>
              <a:t>Багратиона</a:t>
            </a:r>
            <a:r>
              <a:rPr lang="ru-RU" sz="5600" dirty="0"/>
              <a:t>. Ближе к вечеру </a:t>
            </a:r>
            <a:r>
              <a:rPr lang="ru-RU" sz="5600" dirty="0">
                <a:hlinkClick r:id="rId15" tooltip="Раевский, Николай Николаевич"/>
              </a:rPr>
              <a:t>Раевский</a:t>
            </a:r>
            <a:r>
              <a:rPr lang="ru-RU" sz="5600" dirty="0"/>
              <a:t> получил подкрепления в виде 2-й кирасирской и 2-й гренадерской дивизий. К вечеру прибыл к Смоленску и </a:t>
            </a:r>
            <a:r>
              <a:rPr lang="ru-RU" sz="5600" dirty="0">
                <a:hlinkClick r:id="rId16" tooltip="Барклай-де-Толли, Михаил Богданович"/>
              </a:rPr>
              <a:t>Барклай-де-Толли</a:t>
            </a:r>
            <a:r>
              <a:rPr lang="ru-RU" sz="5600" dirty="0"/>
              <a:t> с войсками.</a:t>
            </a:r>
          </a:p>
          <a:p>
            <a:r>
              <a:rPr lang="ru-RU" sz="5600" dirty="0"/>
              <a:t>Позиция для генерального сражения в районе </a:t>
            </a:r>
            <a:r>
              <a:rPr lang="ru-RU" sz="5600" dirty="0">
                <a:hlinkClick r:id="rId8" tooltip="Смоленск"/>
              </a:rPr>
              <a:t>Смоленска</a:t>
            </a:r>
            <a:r>
              <a:rPr lang="ru-RU" sz="5600" dirty="0"/>
              <a:t> была невыгодна для русской стороны. Имея значительно превосходящие силы, </a:t>
            </a:r>
            <a:r>
              <a:rPr lang="ru-RU" sz="5600" dirty="0">
                <a:hlinkClick r:id="rId11" tooltip="Наполеон"/>
              </a:rPr>
              <a:t>Наполеон</a:t>
            </a:r>
            <a:r>
              <a:rPr lang="ru-RU" sz="5600" dirty="0"/>
              <a:t> мог обойти русскую армию с востока, вынудив её отступать по неподготовленной дороге на север, или вступить с меньшими силами в сражение с предсказуемым результатом. Вечером </a:t>
            </a:r>
            <a:r>
              <a:rPr lang="ru-RU" sz="5600" dirty="0">
                <a:hlinkClick r:id="rId16" tooltip="Барклай-де-Толли, Михаил Богданович"/>
              </a:rPr>
              <a:t>Барклай-де-Толли</a:t>
            </a:r>
            <a:r>
              <a:rPr lang="ru-RU" sz="5600" dirty="0"/>
              <a:t>, опасаясь быть отрезанным от Московской дороги, решил отправить армию </a:t>
            </a:r>
            <a:r>
              <a:rPr lang="ru-RU" sz="5600" dirty="0">
                <a:hlinkClick r:id="rId14" tooltip="Багратион, Пётр Иванович"/>
              </a:rPr>
              <a:t>Багратиона</a:t>
            </a:r>
            <a:r>
              <a:rPr lang="ru-RU" sz="5600" dirty="0"/>
              <a:t> к </a:t>
            </a:r>
            <a:r>
              <a:rPr lang="ru-RU" sz="5600" dirty="0" err="1">
                <a:hlinkClick r:id="rId17" tooltip="Валутино"/>
              </a:rPr>
              <a:t>Валутину</a:t>
            </a:r>
            <a:r>
              <a:rPr lang="ru-RU" sz="5600" dirty="0"/>
              <a:t> для защиты путей отхода. С оставшимися 75 тысячами войск Барклай-де-Толли мог наблюдать за развитием событий с правого берега </a:t>
            </a:r>
            <a:r>
              <a:rPr lang="ru-RU" sz="5600" dirty="0">
                <a:hlinkClick r:id="rId13" tooltip="Днепр"/>
              </a:rPr>
              <a:t>Днепра</a:t>
            </a:r>
            <a:r>
              <a:rPr lang="ru-RU" sz="5600" dirty="0"/>
              <a:t>, ничем не рискуя.</a:t>
            </a:r>
          </a:p>
          <a:p>
            <a:r>
              <a:rPr lang="ru-RU" sz="5600" dirty="0"/>
              <a:t>Сражение за </a:t>
            </a:r>
            <a:r>
              <a:rPr lang="ru-RU" sz="5600" dirty="0">
                <a:hlinkClick r:id="rId8" tooltip="Смоленск"/>
              </a:rPr>
              <a:t>Смоленск</a:t>
            </a:r>
            <a:r>
              <a:rPr lang="ru-RU" sz="5600" dirty="0"/>
              <a:t> по замыслу </a:t>
            </a:r>
            <a:r>
              <a:rPr lang="ru-RU" sz="5600" dirty="0">
                <a:hlinkClick r:id="rId16" tooltip="Барклай-де-Толли, Михаил Богданович"/>
              </a:rPr>
              <a:t>Барклая-де-Толли</a:t>
            </a:r>
            <a:r>
              <a:rPr lang="ru-RU" sz="5600" dirty="0"/>
              <a:t> превратилось в арьергардный бой с целью задержать противника и нанести ему как можно больший урон.</a:t>
            </a:r>
          </a:p>
          <a:p>
            <a:r>
              <a:rPr lang="ru-RU" sz="5600" dirty="0"/>
              <a:t>Благодаря случайной задержке корпуса </a:t>
            </a:r>
            <a:r>
              <a:rPr lang="ru-RU" sz="5600" dirty="0">
                <a:hlinkClick r:id="rId15" tooltip="Раевский, Николай Николаевич"/>
              </a:rPr>
              <a:t>Раевского</a:t>
            </a:r>
            <a:r>
              <a:rPr lang="ru-RU" sz="5600" dirty="0"/>
              <a:t> и мужеству солдат </a:t>
            </a:r>
            <a:r>
              <a:rPr lang="ru-RU" sz="5600" dirty="0" err="1">
                <a:hlinkClick r:id="rId7" tooltip="Неверовский, Дмитрий Петрович"/>
              </a:rPr>
              <a:t>Неверовского</a:t>
            </a:r>
            <a:r>
              <a:rPr lang="ru-RU" sz="5600" dirty="0"/>
              <a:t>, первый день сражения стал русской победой.</a:t>
            </a:r>
            <a:r>
              <a:rPr lang="ru-RU" sz="5600" baseline="30000" dirty="0">
                <a:hlinkClick r:id="rId18"/>
              </a:rPr>
              <a:t>[9]</a:t>
            </a:r>
            <a:endParaRPr lang="ru-RU" sz="5600" dirty="0"/>
          </a:p>
          <a:p>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102</TotalTime>
  <Words>532</Words>
  <Application>Microsoft Office PowerPoint</Application>
  <PresentationFormat>Экран (4:3)</PresentationFormat>
  <Paragraphs>168</Paragraphs>
  <Slides>36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36</vt:i4>
      </vt:variant>
    </vt:vector>
  </HeadingPairs>
  <TitlesOfParts>
    <vt:vector size="37" baseType="lpstr">
      <vt:lpstr>Тема Office</vt:lpstr>
      <vt:lpstr>События 1812 года</vt:lpstr>
      <vt:lpstr>Отечественная война 1812 года</vt:lpstr>
      <vt:lpstr>Отечественная война 1812 года</vt:lpstr>
      <vt:lpstr>Смоленское сражение</vt:lpstr>
      <vt:lpstr>Наступление на Рудню Барклая-де-Толли </vt:lpstr>
      <vt:lpstr>Наступление Наполеона </vt:lpstr>
      <vt:lpstr>14 августа. Бой под Красным </vt:lpstr>
      <vt:lpstr>Начальное расположение войск </vt:lpstr>
      <vt:lpstr>16 августа </vt:lpstr>
      <vt:lpstr>17 августа</vt:lpstr>
      <vt:lpstr>18 августа </vt:lpstr>
      <vt:lpstr>Итоги Смоленского сражения </vt:lpstr>
      <vt:lpstr>Бородинское сражение</vt:lpstr>
      <vt:lpstr>Число войск </vt:lpstr>
      <vt:lpstr>Начальная позиция </vt:lpstr>
      <vt:lpstr>Бой за Шевардинский редут </vt:lpstr>
      <vt:lpstr>Начало битвы </vt:lpstr>
      <vt:lpstr>Багратионовы флеши </vt:lpstr>
      <vt:lpstr>Бой за Утицкий курган </vt:lpstr>
      <vt:lpstr>Рейд казаков Платова и Уварова </vt:lpstr>
      <vt:lpstr>Батарея Раевского </vt:lpstr>
      <vt:lpstr>Завершение битвы </vt:lpstr>
      <vt:lpstr>  Общее положение  </vt:lpstr>
      <vt:lpstr>Действия перед сражением </vt:lpstr>
      <vt:lpstr>Ход сражения </vt:lpstr>
      <vt:lpstr>События после боя </vt:lpstr>
      <vt:lpstr>Значение сражения под Малоярославцем </vt:lpstr>
      <vt:lpstr>Тарутинский бой </vt:lpstr>
      <vt:lpstr>Накануне боя </vt:lpstr>
      <vt:lpstr>Ход боя </vt:lpstr>
      <vt:lpstr>Итог сражения </vt:lpstr>
      <vt:lpstr>Сражение на Березине </vt:lpstr>
      <vt:lpstr>26 — 27 ноября: Переправа через Березину </vt:lpstr>
      <vt:lpstr>28—29 ноября: Сражение на Березине </vt:lpstr>
      <vt:lpstr>Итог Березинской операции </vt:lpstr>
      <vt:lpstr>Конец войны.</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Пользователь</cp:lastModifiedBy>
  <cp:revision>11</cp:revision>
  <dcterms:created xsi:type="dcterms:W3CDTF">2012-11-29T13:58:47Z</dcterms:created>
  <dcterms:modified xsi:type="dcterms:W3CDTF">2012-11-30T04:42:24Z</dcterms:modified>
</cp:coreProperties>
</file>